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12">
  <p:sldMasterIdLst>
    <p:sldMasterId id="2147483648" r:id="rId1"/>
  </p:sldMasterIdLst>
  <p:notesMasterIdLst>
    <p:notesMasterId r:id="rId21"/>
  </p:notesMasterIdLst>
  <p:sldIdLst>
    <p:sldId id="256" r:id="rId2"/>
    <p:sldId id="368" r:id="rId3"/>
    <p:sldId id="369" r:id="rId4"/>
    <p:sldId id="370" r:id="rId5"/>
    <p:sldId id="342" r:id="rId6"/>
    <p:sldId id="343" r:id="rId7"/>
    <p:sldId id="344" r:id="rId8"/>
    <p:sldId id="345" r:id="rId9"/>
    <p:sldId id="346" r:id="rId10"/>
    <p:sldId id="358" r:id="rId11"/>
    <p:sldId id="362" r:id="rId12"/>
    <p:sldId id="349" r:id="rId13"/>
    <p:sldId id="354" r:id="rId14"/>
    <p:sldId id="350" r:id="rId15"/>
    <p:sldId id="355" r:id="rId16"/>
    <p:sldId id="364" r:id="rId17"/>
    <p:sldId id="363" r:id="rId18"/>
    <p:sldId id="365" r:id="rId19"/>
    <p:sldId id="352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7EC4"/>
    <a:srgbClr val="000000"/>
    <a:srgbClr val="C0C0C0"/>
    <a:srgbClr val="2A684C"/>
    <a:srgbClr val="CFDB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5" autoAdjust="0"/>
    <p:restoredTop sz="94669" autoAdjust="0"/>
  </p:normalViewPr>
  <p:slideViewPr>
    <p:cSldViewPr>
      <p:cViewPr varScale="1">
        <p:scale>
          <a:sx n="70" d="100"/>
          <a:sy n="70" d="100"/>
        </p:scale>
        <p:origin x="138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B48F21-FA4F-4793-B906-BB3ADBED2779}" type="datetimeFigureOut">
              <a:rPr lang="zh-CN" altLang="en-US" smtClean="0"/>
              <a:pPr/>
              <a:t>2017-04-13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2BA118-40BE-4719-BFE7-D1A4C715232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54154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2BA118-40BE-4719-BFE7-D1A4C7152328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527700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2BA118-40BE-4719-BFE7-D1A4C7152328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29938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2BA118-40BE-4719-BFE7-D1A4C7152328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44542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2BA118-40BE-4719-BFE7-D1A4C7152328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129147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zh-CN" altLang="en-US" smtClean="0"/>
              <a:t>能够显示借贷发生和首付实现的对账内容</a:t>
            </a:r>
          </a:p>
        </p:txBody>
      </p:sp>
      <p:sp>
        <p:nvSpPr>
          <p:cNvPr id="32771" name="灯片编号占位符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4061931-9A51-4606-A213-A61031B9F1BC}" type="slidenum">
              <a:rPr lang="zh-CN" altLang="en-US" sz="1200">
                <a:latin typeface="Calibri" pitchFamily="34" charset="0"/>
              </a:rPr>
              <a:pPr algn="r"/>
              <a:t>13</a:t>
            </a:fld>
            <a:endParaRPr lang="en-US" altLang="zh-CN" sz="12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41512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en-US" dirty="0" smtClean="0"/>
          </a:p>
        </p:txBody>
      </p:sp>
      <p:sp>
        <p:nvSpPr>
          <p:cNvPr id="36867" name="灯片编号占位符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410E754-5084-4E1A-A330-720698608F63}" type="slidenum">
              <a:rPr lang="zh-CN" altLang="en-US" sz="1200">
                <a:latin typeface="Calibri" pitchFamily="34" charset="0"/>
              </a:rPr>
              <a:pPr algn="r"/>
              <a:t>15</a:t>
            </a:fld>
            <a:endParaRPr lang="en-US" altLang="zh-CN" sz="12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670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9" name="Rectangle 17" descr="a1"/>
          <p:cNvSpPr>
            <a:spLocks noChangeArrowheads="1"/>
          </p:cNvSpPr>
          <p:nvPr/>
        </p:nvSpPr>
        <p:spPr bwMode="gray">
          <a:xfrm>
            <a:off x="2286000" y="0"/>
            <a:ext cx="2286000" cy="31242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090" name="Rectangle 18"/>
          <p:cNvSpPr>
            <a:spLocks noChangeArrowheads="1"/>
          </p:cNvSpPr>
          <p:nvPr/>
        </p:nvSpPr>
        <p:spPr bwMode="gray">
          <a:xfrm>
            <a:off x="0" y="0"/>
            <a:ext cx="2209800" cy="3124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091" name="Rectangle 19"/>
          <p:cNvSpPr>
            <a:spLocks noChangeArrowheads="1"/>
          </p:cNvSpPr>
          <p:nvPr/>
        </p:nvSpPr>
        <p:spPr bwMode="gray">
          <a:xfrm>
            <a:off x="4648200" y="0"/>
            <a:ext cx="2209800" cy="31242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092" name="Rectangle 20" descr="a2"/>
          <p:cNvSpPr>
            <a:spLocks noChangeArrowheads="1"/>
          </p:cNvSpPr>
          <p:nvPr/>
        </p:nvSpPr>
        <p:spPr bwMode="gray">
          <a:xfrm>
            <a:off x="6934200" y="0"/>
            <a:ext cx="2209800" cy="3124200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093" name="Rectangle 21"/>
          <p:cNvSpPr>
            <a:spLocks noChangeArrowheads="1"/>
          </p:cNvSpPr>
          <p:nvPr/>
        </p:nvSpPr>
        <p:spPr bwMode="gray">
          <a:xfrm>
            <a:off x="2286000" y="3124200"/>
            <a:ext cx="6858000" cy="6096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094" name="Rectangle 22"/>
          <p:cNvSpPr>
            <a:spLocks noChangeArrowheads="1"/>
          </p:cNvSpPr>
          <p:nvPr/>
        </p:nvSpPr>
        <p:spPr bwMode="gray">
          <a:xfrm>
            <a:off x="0" y="3124200"/>
            <a:ext cx="9144000" cy="1524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0" y="3048000"/>
            <a:ext cx="6705600" cy="685800"/>
          </a:xfrm>
        </p:spPr>
        <p:txBody>
          <a:bodyPr/>
          <a:lstStyle>
            <a:lvl1pPr algn="ctr">
              <a:defRPr sz="3600"/>
            </a:lvl1pPr>
          </a:lstStyle>
          <a:p>
            <a:r>
              <a:rPr lang="zh-CN" altLang="en-US" smtClean="0"/>
              <a:t>单击此处编辑母版标题样式</a:t>
            </a:r>
            <a:endParaRPr lang="en-US" altLang="zh-CN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2286000" y="3886200"/>
            <a:ext cx="6719888" cy="3810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000">
                <a:latin typeface="Verdana" pitchFamily="34" charset="0"/>
              </a:defRPr>
            </a:lvl1pPr>
          </a:lstStyle>
          <a:p>
            <a:r>
              <a:rPr lang="zh-CN" altLang="en-US" smtClean="0"/>
              <a:t>单击此处编辑母版副标题样式</a:t>
            </a:r>
            <a:endParaRPr lang="en-US" altLang="zh-CN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457200" y="6551613"/>
            <a:ext cx="2133600" cy="169862"/>
          </a:xfrm>
        </p:spPr>
        <p:txBody>
          <a:bodyPr/>
          <a:lstStyle>
            <a:lvl1pPr>
              <a:defRPr>
                <a:effectLst/>
                <a:latin typeface="+mn-lt"/>
              </a:defRPr>
            </a:lvl1pPr>
          </a:lstStyle>
          <a:p>
            <a:fld id="{6D6A8BDE-8554-4354-9B88-835388238118}" type="datetime1">
              <a:rPr lang="zh-CN" altLang="en-US" smtClean="0"/>
              <a:pPr/>
              <a:t>2017-04-13</a:t>
            </a:fld>
            <a:endParaRPr lang="en-US" altLang="zh-CN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124200" y="6553200"/>
            <a:ext cx="2895600" cy="168275"/>
          </a:xfrm>
        </p:spPr>
        <p:txBody>
          <a:bodyPr/>
          <a:lstStyle>
            <a:lvl1pPr algn="ctr">
              <a:defRPr>
                <a:effectLst/>
                <a:latin typeface="+mn-lt"/>
              </a:defRPr>
            </a:lvl1pPr>
          </a:lstStyle>
          <a:p>
            <a:r>
              <a:rPr lang="en-US" altLang="zh-CN" dirty="0" smtClean="0"/>
              <a:t>Company Logo</a:t>
            </a:r>
            <a:endParaRPr lang="en-US" altLang="zh-CN" dirty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6553200" y="6553200"/>
            <a:ext cx="2133600" cy="168275"/>
          </a:xfrm>
        </p:spPr>
        <p:txBody>
          <a:bodyPr/>
          <a:lstStyle>
            <a:lvl1pPr algn="r">
              <a:defRPr>
                <a:effectLst/>
                <a:latin typeface="+mn-lt"/>
              </a:defRPr>
            </a:lvl1pPr>
          </a:lstStyle>
          <a:p>
            <a:fld id="{DE11F3FF-BC1A-48E0-82CE-6B2148014D38}" type="slidenum">
              <a:rPr lang="en-US" altLang="zh-CN"/>
              <a:pPr/>
              <a:t>‹#›</a:t>
            </a:fld>
            <a:endParaRPr lang="en-US" altLang="zh-CN" dirty="0"/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444500" y="2514600"/>
            <a:ext cx="17653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CN" sz="2800" b="1" dirty="0">
                <a:solidFill>
                  <a:schemeClr val="bg1"/>
                </a:solidFill>
                <a:latin typeface="Arial Black" pitchFamily="34" charset="0"/>
                <a:ea typeface="宋体" pitchFamily="2" charset="-122"/>
              </a:rPr>
              <a:t>L o g o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5DE234-7079-4ACA-A48B-1C2416A77D57}" type="datetime1">
              <a:rPr lang="zh-CN" altLang="en-US" smtClean="0"/>
              <a:pPr/>
              <a:t>2017-04-13</a:t>
            </a:fld>
            <a:endParaRPr lang="en-US" altLang="zh-CN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Company Logo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C58B82-3849-4F31-9ADE-DE1B2272D121}" type="slidenum">
              <a:rPr lang="en-US" altLang="zh-CN"/>
              <a:pPr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731838"/>
            <a:ext cx="2057400" cy="5567362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731838"/>
            <a:ext cx="6019800" cy="5567362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E065776-23C2-4775-A57B-E1096CF29D09}" type="datetime1">
              <a:rPr lang="zh-CN" altLang="en-US" smtClean="0"/>
              <a:pPr/>
              <a:t>2017-04-13</a:t>
            </a:fld>
            <a:endParaRPr lang="en-US" altLang="zh-CN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Company Logo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D75E01-0063-4448-8F03-F8D8E08E9F74}" type="slidenum">
              <a:rPr lang="en-US" altLang="zh-CN"/>
              <a:pPr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33425" y="731838"/>
            <a:ext cx="7800975" cy="56356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457200" y="1419225"/>
            <a:ext cx="8229600" cy="4879975"/>
          </a:xfrm>
        </p:spPr>
        <p:txBody>
          <a:bodyPr/>
          <a:lstStyle/>
          <a:p>
            <a:r>
              <a:rPr lang="zh-CN" altLang="en-US" smtClean="0"/>
              <a:t>单击图标添加表格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461125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fld id="{D3A3D9B7-C23E-4D37-B620-6D2C54F2A011}" type="datetime1">
              <a:rPr lang="zh-CN" altLang="en-US" smtClean="0"/>
              <a:pPr/>
              <a:t>2017-04-13</a:t>
            </a:fld>
            <a:endParaRPr lang="en-US" altLang="zh-CN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5867400" y="6477000"/>
            <a:ext cx="2895600" cy="320675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Company Logo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3124200" y="6477000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fld id="{FFE6929E-72E1-4984-890F-CA05B72D1586}" type="slidenum">
              <a:rPr lang="en-US" altLang="zh-CN"/>
              <a:pPr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7F7D6BE-C198-47CE-A9CC-CA4452EF66B0}" type="datetime1">
              <a:rPr lang="zh-CN" altLang="en-US" smtClean="0"/>
              <a:pPr/>
              <a:t>2017-04-13</a:t>
            </a:fld>
            <a:endParaRPr lang="en-US" altLang="zh-CN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Company Logo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6BB17D-78F7-45DD-BB68-72B070393559}" type="slidenum">
              <a:rPr lang="en-US" altLang="zh-CN"/>
              <a:pPr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4B228DF-D242-4BF4-B918-265C02FC28AB}" type="datetime1">
              <a:rPr lang="zh-CN" altLang="en-US" smtClean="0"/>
              <a:pPr/>
              <a:t>2017-04-13</a:t>
            </a:fld>
            <a:endParaRPr lang="en-US" altLang="zh-CN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Company Logo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B1CA20-65CF-4B30-A837-3F2F542C8148}" type="slidenum">
              <a:rPr lang="en-US" altLang="zh-CN"/>
              <a:pPr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419225"/>
            <a:ext cx="4038600" cy="4879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419225"/>
            <a:ext cx="4038600" cy="4879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962B930-10CA-452B-B634-4F48021A6888}" type="datetime1">
              <a:rPr lang="zh-CN" altLang="en-US" smtClean="0"/>
              <a:pPr/>
              <a:t>2017-04-13</a:t>
            </a:fld>
            <a:endParaRPr lang="en-US" altLang="zh-CN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Company Logo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44DC5F-5E6A-4FEE-8AD5-8A92F07DEB3D}" type="slidenum">
              <a:rPr lang="en-US" altLang="zh-CN"/>
              <a:pPr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584682-7397-416A-ABE0-C1A51258F244}" type="datetime1">
              <a:rPr lang="zh-CN" altLang="en-US" smtClean="0"/>
              <a:pPr/>
              <a:t>2017-04-13</a:t>
            </a:fld>
            <a:endParaRPr lang="en-US" altLang="zh-CN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Company Logo</a:t>
            </a: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36F144-48A6-49AC-88CF-08F9942A42B5}" type="slidenum">
              <a:rPr lang="en-US" altLang="zh-CN"/>
              <a:pPr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CB14BCE-8B0F-449A-A86E-9605EDD16E6C}" type="datetime1">
              <a:rPr lang="zh-CN" altLang="en-US" smtClean="0"/>
              <a:pPr/>
              <a:t>2017-04-13</a:t>
            </a:fld>
            <a:endParaRPr lang="en-US" altLang="zh-CN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Company Logo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C8B8F1-C812-4FBD-9F65-2D00DC9673DE}" type="slidenum">
              <a:rPr lang="en-US" altLang="zh-CN"/>
              <a:pPr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C50485C-C68E-4E69-A525-84637A3DA998}" type="datetime1">
              <a:rPr lang="zh-CN" altLang="en-US" smtClean="0"/>
              <a:pPr/>
              <a:t>2017-04-13</a:t>
            </a:fld>
            <a:endParaRPr lang="en-US" altLang="zh-CN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Company Logo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D830D5-9BB4-4520-B2EC-2E4F50FE4E0E}" type="slidenum">
              <a:rPr lang="en-US" altLang="zh-CN"/>
              <a:pPr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79B259-4A53-4CF1-A938-A8AA32D73223}" type="datetime1">
              <a:rPr lang="zh-CN" altLang="en-US" smtClean="0"/>
              <a:pPr/>
              <a:t>2017-04-13</a:t>
            </a:fld>
            <a:endParaRPr lang="en-US" altLang="zh-CN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Company Logo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4CE7D1-882C-48C2-AFC9-61C611EF69A0}" type="slidenum">
              <a:rPr lang="en-US" altLang="zh-CN"/>
              <a:pPr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4ED1EBF-3AF1-4C17-A93B-4741EC62EF1F}" type="datetime1">
              <a:rPr lang="zh-CN" altLang="en-US" smtClean="0"/>
              <a:pPr/>
              <a:t>2017-04-13</a:t>
            </a:fld>
            <a:endParaRPr lang="en-US" altLang="zh-CN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Company Logo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1CD7FD-2FE8-4E3D-96AA-E9595346DBCC}" type="slidenum">
              <a:rPr lang="en-US" altLang="zh-CN"/>
              <a:pPr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Rectangle 23" descr="a1"/>
          <p:cNvSpPr>
            <a:spLocks noChangeArrowheads="1"/>
          </p:cNvSpPr>
          <p:nvPr/>
        </p:nvSpPr>
        <p:spPr bwMode="gray">
          <a:xfrm>
            <a:off x="592138" y="0"/>
            <a:ext cx="2066925" cy="838200"/>
          </a:xfrm>
          <a:prstGeom prst="rect">
            <a:avLst/>
          </a:prstGeom>
          <a:blipFill dpi="0" rotWithShape="1">
            <a:blip r:embed="rId14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48" name="Rectangle 24"/>
          <p:cNvSpPr>
            <a:spLocks noChangeArrowheads="1"/>
          </p:cNvSpPr>
          <p:nvPr/>
        </p:nvSpPr>
        <p:spPr bwMode="gray">
          <a:xfrm>
            <a:off x="2730500" y="0"/>
            <a:ext cx="2138363" cy="8382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49" name="Rectangle 25" descr="a2"/>
          <p:cNvSpPr>
            <a:spLocks noChangeArrowheads="1"/>
          </p:cNvSpPr>
          <p:nvPr/>
        </p:nvSpPr>
        <p:spPr bwMode="gray">
          <a:xfrm>
            <a:off x="4938713" y="0"/>
            <a:ext cx="2066925" cy="838200"/>
          </a:xfrm>
          <a:prstGeom prst="rect">
            <a:avLst/>
          </a:prstGeom>
          <a:blipFill dpi="0" rotWithShape="1">
            <a:blip r:embed="rId15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50" name="Rectangle 26"/>
          <p:cNvSpPr>
            <a:spLocks noChangeArrowheads="1"/>
          </p:cNvSpPr>
          <p:nvPr/>
        </p:nvSpPr>
        <p:spPr bwMode="gray">
          <a:xfrm>
            <a:off x="7077075" y="0"/>
            <a:ext cx="2066925" cy="838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54" name="Rectangle 30"/>
          <p:cNvSpPr>
            <a:spLocks noChangeArrowheads="1"/>
          </p:cNvSpPr>
          <p:nvPr/>
        </p:nvSpPr>
        <p:spPr bwMode="gray">
          <a:xfrm>
            <a:off x="457200" y="6477000"/>
            <a:ext cx="8686800" cy="3810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1051" name="Group 27"/>
          <p:cNvGrpSpPr>
            <a:grpSpLocks/>
          </p:cNvGrpSpPr>
          <p:nvPr/>
        </p:nvGrpSpPr>
        <p:grpSpPr bwMode="auto">
          <a:xfrm>
            <a:off x="0" y="685800"/>
            <a:ext cx="9144000" cy="609600"/>
            <a:chOff x="0" y="432"/>
            <a:chExt cx="5760" cy="384"/>
          </a:xfrm>
        </p:grpSpPr>
        <p:sp>
          <p:nvSpPr>
            <p:cNvPr id="1052" name="Rectangle 28"/>
            <p:cNvSpPr>
              <a:spLocks noChangeArrowheads="1"/>
            </p:cNvSpPr>
            <p:nvPr userDrawn="1"/>
          </p:nvSpPr>
          <p:spPr bwMode="gray">
            <a:xfrm>
              <a:off x="0" y="432"/>
              <a:ext cx="5760" cy="96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53" name="Rectangle 29"/>
            <p:cNvSpPr>
              <a:spLocks noChangeArrowheads="1"/>
            </p:cNvSpPr>
            <p:nvPr userDrawn="1"/>
          </p:nvSpPr>
          <p:spPr bwMode="gray">
            <a:xfrm>
              <a:off x="362" y="432"/>
              <a:ext cx="5398" cy="384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19225"/>
            <a:ext cx="8229600" cy="487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altLang="zh-CN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61125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宋体" pitchFamily="2" charset="-122"/>
              </a:defRPr>
            </a:lvl1pPr>
          </a:lstStyle>
          <a:p>
            <a:fld id="{8B435226-4372-4576-B0B6-B396037AC1B1}" type="datetime1">
              <a:rPr lang="zh-CN" altLang="en-US" smtClean="0"/>
              <a:pPr/>
              <a:t>2017-04-13</a:t>
            </a:fld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867400" y="6477000"/>
            <a:ext cx="2895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宋体" pitchFamily="2" charset="-122"/>
              </a:defRPr>
            </a:lvl1pPr>
          </a:lstStyle>
          <a:p>
            <a:r>
              <a:rPr lang="en-US" altLang="zh-CN" dirty="0"/>
              <a:t>Company Logo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24200" y="647700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宋体" pitchFamily="2" charset="-122"/>
              </a:defRPr>
            </a:lvl1pPr>
          </a:lstStyle>
          <a:p>
            <a:fld id="{F65EA341-0E16-4A57-BF08-37D3F5F79E28}" type="slidenum">
              <a:rPr lang="en-US" altLang="zh-CN"/>
              <a:pPr/>
              <a:t>‹#›</a:t>
            </a:fld>
            <a:endParaRPr lang="en-US" altLang="zh-CN" dirty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white">
          <a:xfrm>
            <a:off x="733425" y="731838"/>
            <a:ext cx="7800975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en-US" altLang="zh-CN" smtClean="0"/>
          </a:p>
        </p:txBody>
      </p:sp>
      <p:sp>
        <p:nvSpPr>
          <p:cNvPr id="1055" name="Text Box 31"/>
          <p:cNvSpPr txBox="1">
            <a:spLocks noChangeArrowheads="1"/>
          </p:cNvSpPr>
          <p:nvPr/>
        </p:nvSpPr>
        <p:spPr bwMode="auto">
          <a:xfrm>
            <a:off x="7391400" y="76200"/>
            <a:ext cx="17653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CN" sz="2800" b="1" dirty="0">
                <a:solidFill>
                  <a:schemeClr val="bg1"/>
                </a:solidFill>
                <a:latin typeface="Arial Black" pitchFamily="34" charset="0"/>
                <a:ea typeface="宋体" pitchFamily="2" charset="-122"/>
              </a:rPr>
              <a:t>L o g 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0" y="3071810"/>
            <a:ext cx="6705600" cy="661990"/>
          </a:xfrm>
        </p:spPr>
        <p:txBody>
          <a:bodyPr/>
          <a:lstStyle/>
          <a:p>
            <a:pPr algn="just"/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会员管理解决方案</a:t>
            </a:r>
            <a:endParaRPr lang="en-US" altLang="zh-CN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white">
          <a:xfrm>
            <a:off x="642910" y="4286256"/>
            <a:ext cx="7358114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003399"/>
              </a:buClr>
              <a:buFont typeface="Wingdings" pitchFamily="2" charset="2"/>
              <a:buNone/>
              <a:defRPr/>
            </a:pPr>
            <a:r>
              <a:rPr lang="zh-CN" altLang="en-US" sz="36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传奇科技（北京）有限公司</a:t>
            </a:r>
            <a:endParaRPr lang="zh-CN" altLang="en-US" sz="3600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20" y="2500306"/>
            <a:ext cx="200025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white">
          <a:xfrm>
            <a:off x="1403648" y="5338778"/>
            <a:ext cx="7286106" cy="10906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>
              <a:buClr>
                <a:srgbClr val="003399"/>
              </a:buClr>
              <a:buFont typeface="Wingdings" pitchFamily="2" charset="2"/>
              <a:buNone/>
              <a:defRPr/>
            </a:pPr>
            <a:r>
              <a:rPr lang="zh-CN" altLang="en-US" sz="2000" b="1" dirty="0" smtClean="0">
                <a:solidFill>
                  <a:schemeClr val="bg2">
                    <a:lumMod val="1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八年系统开发经验</a:t>
            </a:r>
            <a:endParaRPr lang="en-US" altLang="zh-CN" sz="2000" b="1" dirty="0" smtClean="0">
              <a:solidFill>
                <a:schemeClr val="bg2">
                  <a:lumMod val="1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buClr>
                <a:srgbClr val="003399"/>
              </a:buClr>
              <a:buFont typeface="Wingdings" pitchFamily="2" charset="2"/>
              <a:buNone/>
              <a:defRPr/>
            </a:pPr>
            <a:r>
              <a:rPr lang="zh-CN" altLang="en-US" sz="2000" b="1" dirty="0" smtClean="0">
                <a:solidFill>
                  <a:schemeClr val="bg2">
                    <a:lumMod val="1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专注会员管理领域</a:t>
            </a:r>
            <a:endParaRPr lang="en-US" altLang="zh-CN" sz="2000" b="1" dirty="0" smtClean="0">
              <a:solidFill>
                <a:schemeClr val="bg2">
                  <a:lumMod val="1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buClr>
                <a:srgbClr val="003399"/>
              </a:buClr>
              <a:buFont typeface="Wingdings" pitchFamily="2" charset="2"/>
              <a:buNone/>
              <a:defRPr/>
            </a:pPr>
            <a:r>
              <a:rPr lang="zh-CN" altLang="en-US" sz="2000" b="1" dirty="0" smtClean="0">
                <a:solidFill>
                  <a:schemeClr val="bg2">
                    <a:lumMod val="1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会员一卡通集成商</a:t>
            </a:r>
            <a:endParaRPr lang="en-US" altLang="zh-CN" sz="2000" b="1" dirty="0" smtClean="0">
              <a:solidFill>
                <a:schemeClr val="bg2">
                  <a:lumMod val="1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buClr>
                <a:srgbClr val="003399"/>
              </a:buClr>
              <a:buFont typeface="Wingdings" pitchFamily="2" charset="2"/>
              <a:buNone/>
              <a:defRPr/>
            </a:pPr>
            <a:r>
              <a:rPr lang="zh-CN" altLang="en-US" sz="2000" b="1" dirty="0" smtClean="0">
                <a:solidFill>
                  <a:schemeClr val="bg2">
                    <a:lumMod val="1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完善的售后服务体</a:t>
            </a:r>
            <a:endParaRPr lang="en-US" altLang="zh-CN" sz="2000" b="1" dirty="0" smtClean="0">
              <a:solidFill>
                <a:schemeClr val="bg2">
                  <a:lumMod val="1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buClr>
                <a:srgbClr val="003399"/>
              </a:buClr>
              <a:buFont typeface="Wingdings" pitchFamily="2" charset="2"/>
              <a:buNone/>
              <a:defRPr/>
            </a:pPr>
            <a:endParaRPr lang="zh-CN" altLang="en-US" sz="2800" dirty="0">
              <a:solidFill>
                <a:schemeClr val="bg2">
                  <a:lumMod val="10000"/>
                </a:schemeClr>
              </a:solidFill>
              <a:latin typeface="黑体" pitchFamily="2" charset="-122"/>
              <a:ea typeface="微软雅黑" pitchFamily="34" charset="-122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750EF3D-8477-4EDA-BECD-70314C108FC1}" type="datetime1">
              <a:rPr lang="zh-CN" altLang="en-US" smtClean="0"/>
              <a:pPr/>
              <a:t>2017-04-13</a:t>
            </a:fld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white">
          <a:xfrm>
            <a:off x="714348" y="714356"/>
            <a:ext cx="7800975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  <a:t>软件</a:t>
            </a:r>
            <a:r>
              <a:rPr kumimoji="0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  <a:t>---</a:t>
            </a: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  <a:t>功能呈现</a:t>
            </a:r>
            <a:endParaRPr kumimoji="0" lang="en-US" altLang="zh-CN" sz="32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7225" y="1622425"/>
            <a:ext cx="3005951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商品信息支持自定义信息</a:t>
            </a:r>
            <a:endParaRPr lang="en-US" altLang="zh-CN" sz="2000" b="1" dirty="0">
              <a:solidFill>
                <a:schemeClr val="tx1">
                  <a:lumMod val="65000"/>
                  <a:lumOff val="3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73650" y="2359025"/>
            <a:ext cx="4043363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l"/>
              <a:defRPr/>
            </a:pP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商品信息包括，商品分类，商品单位，标准进货价，预售单价，是否特价等</a:t>
            </a:r>
            <a:endParaRPr lang="en-US" altLang="zh-CN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l"/>
              <a:defRPr/>
            </a:pP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商品信息支持自定义</a:t>
            </a:r>
            <a:endParaRPr lang="zh-CN" altLang="en-US" sz="1600" dirty="0">
              <a:solidFill>
                <a:schemeClr val="tx1">
                  <a:lumMod val="65000"/>
                  <a:lumOff val="3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9" name="日期占位符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A626D-A4A8-42D4-AE51-FAEA5D9A2DFD}" type="datetime1">
              <a:rPr lang="zh-CN" altLang="en-US" smtClean="0"/>
              <a:pPr/>
              <a:t>2017-04-13</a:t>
            </a:fld>
            <a:endParaRPr lang="en-US" altLang="zh-CN" dirty="0"/>
          </a:p>
        </p:txBody>
      </p:sp>
      <p:grpSp>
        <p:nvGrpSpPr>
          <p:cNvPr id="10" name="13 Grupo"/>
          <p:cNvGrpSpPr>
            <a:grpSpLocks/>
          </p:cNvGrpSpPr>
          <p:nvPr/>
        </p:nvGrpSpPr>
        <p:grpSpPr bwMode="auto">
          <a:xfrm>
            <a:off x="4929190" y="2357430"/>
            <a:ext cx="6350" cy="3017837"/>
            <a:chOff x="4276603" y="1491264"/>
            <a:chExt cx="319" cy="3377896"/>
          </a:xfrm>
        </p:grpSpPr>
        <p:cxnSp>
          <p:nvCxnSpPr>
            <p:cNvPr id="11" name="9 Conector recto"/>
            <p:cNvCxnSpPr/>
            <p:nvPr/>
          </p:nvCxnSpPr>
          <p:spPr>
            <a:xfrm>
              <a:off x="4276603" y="1491264"/>
              <a:ext cx="0" cy="3377896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10 Conector recto"/>
            <p:cNvCxnSpPr/>
            <p:nvPr/>
          </p:nvCxnSpPr>
          <p:spPr>
            <a:xfrm>
              <a:off x="4276922" y="1491264"/>
              <a:ext cx="0" cy="337789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86644" y="71414"/>
            <a:ext cx="1714480" cy="532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6560" y="2022535"/>
            <a:ext cx="4549925" cy="3184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0485C-C68E-4E69-A525-84637A3DA998}" type="datetime1">
              <a:rPr lang="zh-CN" altLang="en-US" smtClean="0"/>
              <a:pPr/>
              <a:t>2017-04-13</a:t>
            </a:fld>
            <a:endParaRPr lang="en-US" altLang="zh-CN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white">
          <a:xfrm>
            <a:off x="571472" y="785794"/>
            <a:ext cx="7800975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  <a:t>系统</a:t>
            </a:r>
            <a:r>
              <a:rPr kumimoji="0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  <a:t>---</a:t>
            </a: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  <a:t>数据统计</a:t>
            </a:r>
            <a:endParaRPr kumimoji="0" lang="en-US" altLang="zh-CN" sz="32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652120" y="2132856"/>
            <a:ext cx="3043263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l"/>
              <a:defRPr/>
            </a:pP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会员信息查询</a:t>
            </a:r>
            <a:endParaRPr lang="en-US" altLang="zh-CN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l"/>
              <a:defRPr/>
            </a:pP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会员余额变化查询</a:t>
            </a:r>
            <a:endParaRPr lang="en-US" altLang="zh-CN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l"/>
              <a:defRPr/>
            </a:pP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消费查询</a:t>
            </a:r>
            <a:endParaRPr lang="en-US" altLang="zh-CN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l"/>
              <a:defRPr/>
            </a:pP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计次查看</a:t>
            </a:r>
            <a:endParaRPr lang="en-US" altLang="zh-CN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l"/>
              <a:defRPr/>
            </a:pP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积分管理查看</a:t>
            </a:r>
            <a:endParaRPr lang="en-US" altLang="zh-CN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l"/>
              <a:defRPr/>
            </a:pP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店面营业额查询</a:t>
            </a:r>
            <a:endParaRPr lang="en-US" altLang="zh-CN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4348" y="1357298"/>
            <a:ext cx="2507418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强大的数据统计功能</a:t>
            </a:r>
            <a:endParaRPr lang="en-US" altLang="zh-CN" sz="2000" b="1" dirty="0">
              <a:solidFill>
                <a:schemeClr val="tx1">
                  <a:lumMod val="65000"/>
                  <a:lumOff val="3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pSp>
        <p:nvGrpSpPr>
          <p:cNvPr id="7" name="13 Grupo"/>
          <p:cNvGrpSpPr>
            <a:grpSpLocks/>
          </p:cNvGrpSpPr>
          <p:nvPr/>
        </p:nvGrpSpPr>
        <p:grpSpPr bwMode="auto">
          <a:xfrm>
            <a:off x="5286380" y="2500306"/>
            <a:ext cx="6350" cy="3017837"/>
            <a:chOff x="4276603" y="1491264"/>
            <a:chExt cx="319" cy="3377896"/>
          </a:xfrm>
        </p:grpSpPr>
        <p:cxnSp>
          <p:nvCxnSpPr>
            <p:cNvPr id="8" name="9 Conector recto"/>
            <p:cNvCxnSpPr/>
            <p:nvPr/>
          </p:nvCxnSpPr>
          <p:spPr>
            <a:xfrm>
              <a:off x="4276603" y="1491264"/>
              <a:ext cx="0" cy="3377896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10 Conector recto"/>
            <p:cNvCxnSpPr/>
            <p:nvPr/>
          </p:nvCxnSpPr>
          <p:spPr>
            <a:xfrm>
              <a:off x="4276922" y="1491264"/>
              <a:ext cx="0" cy="337789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86644" y="71414"/>
            <a:ext cx="1714480" cy="532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472" y="1988840"/>
            <a:ext cx="4540907" cy="24872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71472" y="785794"/>
            <a:ext cx="7800975" cy="563562"/>
          </a:xfrm>
        </p:spPr>
        <p:txBody>
          <a:bodyPr/>
          <a:lstStyle/>
          <a:p>
            <a:pPr eaLnBrk="1" hangingPunct="1"/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硬件</a:t>
            </a:r>
            <a:r>
              <a:rPr lang="en-US" altLang="zh-CN" dirty="0" smtClean="0">
                <a:latin typeface="楷体" panose="02010609060101010101" pitchFamily="49" charset="-122"/>
                <a:ea typeface="楷体" panose="02010609060101010101" pitchFamily="49" charset="-122"/>
              </a:rPr>
              <a:t>---</a:t>
            </a:r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系统支持各硬件设备</a:t>
            </a:r>
            <a:endParaRPr lang="en-US" altLang="zh-CN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630727" y="2492896"/>
            <a:ext cx="250033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l"/>
              <a:defRPr/>
            </a:pP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这些硬件配合系统使用，使会员系统形成完美闭环</a:t>
            </a:r>
            <a:endParaRPr lang="zh-CN" altLang="en-US" sz="1600" dirty="0">
              <a:solidFill>
                <a:schemeClr val="tx1">
                  <a:lumMod val="65000"/>
                  <a:lumOff val="3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57225" y="1622425"/>
            <a:ext cx="1863011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系统支持</a:t>
            </a:r>
            <a:r>
              <a:rPr lang="en-US" altLang="zh-CN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-</a:t>
            </a:r>
            <a:r>
              <a:rPr lang="zh-CN" alt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硬件</a:t>
            </a:r>
            <a:endParaRPr lang="en-US" altLang="zh-CN" sz="2000" b="1" dirty="0">
              <a:solidFill>
                <a:schemeClr val="tx1">
                  <a:lumMod val="65000"/>
                  <a:lumOff val="3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86644" y="71414"/>
            <a:ext cx="1714480" cy="532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日期占位符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351A-F807-4AAE-B31A-C7E0474B53EA}" type="datetime1">
              <a:rPr lang="zh-CN" altLang="en-US" smtClean="0"/>
              <a:pPr/>
              <a:t>2017-04-13</a:t>
            </a:fld>
            <a:endParaRPr lang="en-US" altLang="zh-CN" dirty="0"/>
          </a:p>
        </p:txBody>
      </p:sp>
      <p:sp>
        <p:nvSpPr>
          <p:cNvPr id="12" name="TextBox 11"/>
          <p:cNvSpPr txBox="1"/>
          <p:nvPr/>
        </p:nvSpPr>
        <p:spPr>
          <a:xfrm>
            <a:off x="764393" y="2276872"/>
            <a:ext cx="2079415" cy="215443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altLang="zh-CN" sz="2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IC</a:t>
            </a:r>
            <a:r>
              <a:rPr lang="zh-CN" altLang="en-US" sz="2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卡读卡器</a:t>
            </a:r>
            <a:endParaRPr lang="en-US" altLang="zh-CN" sz="20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zh-CN" altLang="en-US" sz="2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磁条卡读卡器</a:t>
            </a:r>
            <a:endParaRPr lang="en-US" altLang="zh-CN" sz="20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zh-CN" altLang="en-US" sz="2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小票打印机</a:t>
            </a:r>
            <a:endParaRPr lang="en-US" altLang="zh-CN" sz="20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altLang="zh-CN" sz="2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IC</a:t>
            </a:r>
            <a:r>
              <a:rPr lang="zh-CN" altLang="en-US" sz="2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卡</a:t>
            </a:r>
            <a:endParaRPr lang="en-US" altLang="zh-CN" sz="20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zh-CN" altLang="en-US" sz="2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磁条卡</a:t>
            </a:r>
            <a:endParaRPr lang="en-US" altLang="zh-CN" sz="20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0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14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13" name="13 Grupo"/>
          <p:cNvGrpSpPr>
            <a:grpSpLocks/>
          </p:cNvGrpSpPr>
          <p:nvPr/>
        </p:nvGrpSpPr>
        <p:grpSpPr bwMode="auto">
          <a:xfrm>
            <a:off x="4500562" y="2143116"/>
            <a:ext cx="6350" cy="3017837"/>
            <a:chOff x="4276603" y="1491264"/>
            <a:chExt cx="319" cy="3377896"/>
          </a:xfrm>
        </p:grpSpPr>
        <p:cxnSp>
          <p:nvCxnSpPr>
            <p:cNvPr id="14" name="9 Conector recto"/>
            <p:cNvCxnSpPr/>
            <p:nvPr/>
          </p:nvCxnSpPr>
          <p:spPr>
            <a:xfrm>
              <a:off x="4276603" y="1491264"/>
              <a:ext cx="0" cy="3377896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10 Conector recto"/>
            <p:cNvCxnSpPr/>
            <p:nvPr/>
          </p:nvCxnSpPr>
          <p:spPr>
            <a:xfrm>
              <a:off x="4276922" y="1491264"/>
              <a:ext cx="0" cy="3377896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13 Grupo"/>
          <p:cNvGrpSpPr>
            <a:grpSpLocks/>
          </p:cNvGrpSpPr>
          <p:nvPr/>
        </p:nvGrpSpPr>
        <p:grpSpPr bwMode="auto">
          <a:xfrm>
            <a:off x="4786313" y="2214563"/>
            <a:ext cx="6350" cy="3017837"/>
            <a:chOff x="4276603" y="1491264"/>
            <a:chExt cx="319" cy="3377896"/>
          </a:xfrm>
        </p:grpSpPr>
        <p:cxnSp>
          <p:nvCxnSpPr>
            <p:cNvPr id="2" name="9 Conector recto"/>
            <p:cNvCxnSpPr/>
            <p:nvPr/>
          </p:nvCxnSpPr>
          <p:spPr>
            <a:xfrm>
              <a:off x="4276603" y="1491264"/>
              <a:ext cx="0" cy="3377896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10 Conector recto"/>
            <p:cNvCxnSpPr/>
            <p:nvPr/>
          </p:nvCxnSpPr>
          <p:spPr>
            <a:xfrm>
              <a:off x="4276922" y="1491264"/>
              <a:ext cx="0" cy="3377896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4" name="Rectangle 2"/>
          <p:cNvSpPr txBox="1">
            <a:spLocks noChangeArrowheads="1"/>
          </p:cNvSpPr>
          <p:nvPr/>
        </p:nvSpPr>
        <p:spPr bwMode="white">
          <a:xfrm>
            <a:off x="587375" y="731838"/>
            <a:ext cx="7800975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  <a:t>系统</a:t>
            </a:r>
            <a:r>
              <a:rPr kumimoji="0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  <a:t>---</a:t>
            </a: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  <a:t>性能及设计分析</a:t>
            </a:r>
            <a:endParaRPr kumimoji="0" lang="en-US" altLang="zh-CN" sz="32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+mj-cs"/>
            </a:endParaRPr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86644" y="71414"/>
            <a:ext cx="1714480" cy="532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日期占位符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D8384-5B98-4A69-9F4E-7B9FE20E5276}" type="datetime1">
              <a:rPr lang="zh-CN" altLang="en-US" smtClean="0"/>
              <a:pPr/>
              <a:t>2017-04-13</a:t>
            </a:fld>
            <a:endParaRPr lang="en-US" altLang="zh-CN" dirty="0"/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642910" y="2214554"/>
            <a:ext cx="3786214" cy="215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12696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zh-CN" sz="2000" b="1" i="0" u="none" strike="noStrike" cap="none" normalizeH="0" baseline="0" dirty="0" smtClean="0" bmk="_Toc249760863">
                <a:ln>
                  <a:noFill/>
                </a:ln>
                <a:solidFill>
                  <a:srgbClr val="447EC4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宋体" pitchFamily="2" charset="-122"/>
              </a:rPr>
              <a:t>系统平台化</a:t>
            </a:r>
            <a:endParaRPr kumimoji="0" lang="en-US" altLang="zh-CN" sz="2000" b="1" i="0" u="none" strike="noStrike" cap="none" normalizeH="0" baseline="0" dirty="0" smtClean="0" bmk="_Toc249760863">
              <a:ln>
                <a:noFill/>
              </a:ln>
              <a:solidFill>
                <a:srgbClr val="447EC4"/>
              </a:solidFill>
              <a:effectLst/>
              <a:latin typeface="楷体" panose="02010609060101010101" pitchFamily="49" charset="-122"/>
              <a:ea typeface="楷体" panose="02010609060101010101" pitchFamily="49" charset="-122"/>
              <a:cs typeface="宋体" pitchFamily="2" charset="-122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zh-CN" altLang="en-US" sz="2000" b="1" cap="small" dirty="0" smtClean="0">
                <a:solidFill>
                  <a:srgbClr val="447EC4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客户化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zh-CN" altLang="en-US" sz="2000" b="1" cap="small" dirty="0" smtClean="0">
                <a:solidFill>
                  <a:srgbClr val="447EC4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高安全性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zh-CN" altLang="en-US" sz="2000" b="1" cap="small" dirty="0" smtClean="0">
                <a:solidFill>
                  <a:srgbClr val="447EC4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先进性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zh-CN" altLang="en-US" sz="2000" b="1" cap="small" dirty="0" smtClean="0">
                <a:solidFill>
                  <a:srgbClr val="447EC4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应用系统的可靠性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643570" y="2786058"/>
            <a:ext cx="29289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系统操作简单，使用方便，更多的考虑到操作者的使用习惯，性能安全可靠。</a:t>
            </a:r>
            <a:endParaRPr lang="en-US" altLang="zh-CN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7" grpId="0" build="p"/>
      <p:bldP spid="1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71472" y="714356"/>
            <a:ext cx="7800975" cy="563562"/>
          </a:xfrm>
        </p:spPr>
        <p:txBody>
          <a:bodyPr/>
          <a:lstStyle/>
          <a:p>
            <a:pPr lvl="0">
              <a:defRPr/>
            </a:pPr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系统</a:t>
            </a:r>
            <a:r>
              <a:rPr lang="en-US" altLang="zh-CN" dirty="0" smtClean="0">
                <a:latin typeface="楷体" panose="02010609060101010101" pitchFamily="49" charset="-122"/>
                <a:ea typeface="楷体" panose="02010609060101010101" pitchFamily="49" charset="-122"/>
              </a:rPr>
              <a:t>---</a:t>
            </a:r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性能及设计分析</a:t>
            </a:r>
            <a:endParaRPr lang="en-US" altLang="zh-CN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pSp>
        <p:nvGrpSpPr>
          <p:cNvPr id="5" name="13 Grupo"/>
          <p:cNvGrpSpPr>
            <a:grpSpLocks/>
          </p:cNvGrpSpPr>
          <p:nvPr/>
        </p:nvGrpSpPr>
        <p:grpSpPr bwMode="auto">
          <a:xfrm>
            <a:off x="5002213" y="2430463"/>
            <a:ext cx="6350" cy="3017837"/>
            <a:chOff x="4276603" y="1491264"/>
            <a:chExt cx="319" cy="3377896"/>
          </a:xfrm>
        </p:grpSpPr>
        <p:cxnSp>
          <p:nvCxnSpPr>
            <p:cNvPr id="2" name="9 Conector recto"/>
            <p:cNvCxnSpPr/>
            <p:nvPr/>
          </p:nvCxnSpPr>
          <p:spPr>
            <a:xfrm>
              <a:off x="4276603" y="1491264"/>
              <a:ext cx="0" cy="3377896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" name="10 Conector recto"/>
            <p:cNvCxnSpPr/>
            <p:nvPr/>
          </p:nvCxnSpPr>
          <p:spPr>
            <a:xfrm>
              <a:off x="4276922" y="1491264"/>
              <a:ext cx="0" cy="337789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" name="13 Grupo"/>
          <p:cNvGrpSpPr>
            <a:grpSpLocks/>
          </p:cNvGrpSpPr>
          <p:nvPr/>
        </p:nvGrpSpPr>
        <p:grpSpPr bwMode="auto">
          <a:xfrm>
            <a:off x="5000628" y="2000240"/>
            <a:ext cx="6350" cy="3017837"/>
            <a:chOff x="4276603" y="1491264"/>
            <a:chExt cx="319" cy="3377896"/>
          </a:xfrm>
        </p:grpSpPr>
        <p:cxnSp>
          <p:nvCxnSpPr>
            <p:cNvPr id="4" name="9 Conector recto"/>
            <p:cNvCxnSpPr/>
            <p:nvPr/>
          </p:nvCxnSpPr>
          <p:spPr>
            <a:xfrm>
              <a:off x="4276603" y="1491264"/>
              <a:ext cx="0" cy="3377896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10 Conector recto"/>
            <p:cNvCxnSpPr/>
            <p:nvPr/>
          </p:nvCxnSpPr>
          <p:spPr>
            <a:xfrm>
              <a:off x="4276922" y="1491264"/>
              <a:ext cx="0" cy="337789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0" name="TextBox 19"/>
          <p:cNvSpPr txBox="1"/>
          <p:nvPr/>
        </p:nvSpPr>
        <p:spPr>
          <a:xfrm>
            <a:off x="657225" y="1622425"/>
            <a:ext cx="1928733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457200" lvl="0" indent="-457200">
              <a:buFont typeface="Wingdings" pitchFamily="2" charset="2"/>
              <a:buChar char="Ø"/>
            </a:pPr>
            <a:r>
              <a:rPr lang="zh-CN" altLang="en-US" sz="2000" b="1" dirty="0" smtClean="0" bmk="_Toc249760863">
                <a:solidFill>
                  <a:srgbClr val="447EC4"/>
                </a:solidFill>
                <a:latin typeface="楷体" panose="02010609060101010101" pitchFamily="49" charset="-122"/>
                <a:ea typeface="楷体" panose="02010609060101010101" pitchFamily="49" charset="-122"/>
                <a:cs typeface="宋体" pitchFamily="2" charset="-122"/>
              </a:rPr>
              <a:t>系统平台化</a:t>
            </a:r>
            <a:endParaRPr lang="en-US" altLang="zh-CN" sz="2000" b="1" dirty="0" smtClean="0" bmk="_Toc249760863">
              <a:solidFill>
                <a:srgbClr val="447EC4"/>
              </a:solidFill>
              <a:latin typeface="楷体" panose="02010609060101010101" pitchFamily="49" charset="-122"/>
              <a:ea typeface="楷体" panose="02010609060101010101" pitchFamily="49" charset="-122"/>
              <a:cs typeface="宋体" pitchFamily="2" charset="-122"/>
            </a:endParaRP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86644" y="71414"/>
            <a:ext cx="1714480" cy="532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日期占位符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C057-5CDF-440E-A352-AAAF6B262836}" type="datetime1">
              <a:rPr lang="zh-CN" altLang="en-US" smtClean="0"/>
              <a:pPr/>
              <a:t>2017-04-13</a:t>
            </a:fld>
            <a:endParaRPr lang="en-US" altLang="zh-CN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571473" y="2461904"/>
            <a:ext cx="428856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u"/>
              <a:tabLst/>
            </a:pP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itchFamily="18" charset="0"/>
              </a:rPr>
              <a:t>会员类型总部统一设置，操作人员只需按要求操作，错误率减少。</a:t>
            </a:r>
            <a:endParaRPr kumimoji="0" lang="en-US" altLang="zh-CN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楷体" panose="02010609060101010101" pitchFamily="49" charset="-122"/>
              <a:ea typeface="楷体" panose="02010609060101010101" pitchFamily="49" charset="-122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u"/>
              <a:tabLst/>
            </a:pP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itchFamily="18" charset="0"/>
              </a:rPr>
              <a:t>商品销售价格由总部统一设置。</a:t>
            </a:r>
            <a:endParaRPr lang="en-US" altLang="zh-CN" sz="2000" dirty="0" smtClean="0">
              <a:latin typeface="楷体" panose="02010609060101010101" pitchFamily="49" charset="-122"/>
              <a:ea typeface="楷体" panose="02010609060101010101" pitchFamily="49" charset="-122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u"/>
              <a:tabLst/>
            </a:pP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itchFamily="18" charset="0"/>
              </a:rPr>
              <a:t>系统可根据充值或消费设置销售员提成</a:t>
            </a:r>
            <a:endParaRPr kumimoji="0" lang="zh-CN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楷体" panose="02010609060101010101" pitchFamily="49" charset="-122"/>
              <a:ea typeface="楷体" panose="02010609060101010101" pitchFamily="49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u"/>
              <a:tabLst/>
            </a:pPr>
            <a:r>
              <a:rPr kumimoji="0" lang="zh-CN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itchFamily="18" charset="0"/>
              </a:rPr>
              <a:t>提供整体的安全设计，密钥自动管理、真正可靠安全。</a:t>
            </a:r>
            <a:endParaRPr kumimoji="0" lang="zh-CN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楷体" panose="02010609060101010101" pitchFamily="49" charset="-122"/>
              <a:ea typeface="楷体" panose="02010609060101010101" pitchFamily="49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u"/>
              <a:tabLst/>
            </a:pPr>
            <a:r>
              <a:rPr kumimoji="0" lang="zh-CN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itchFamily="18" charset="0"/>
              </a:rPr>
              <a:t>数据实时上传，报表准备。</a:t>
            </a:r>
            <a:endParaRPr kumimoji="0" lang="zh-CN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楷体" panose="02010609060101010101" pitchFamily="49" charset="-122"/>
              <a:ea typeface="楷体" panose="02010609060101010101" pitchFamily="49" charset="-122"/>
              <a:cs typeface="宋体" pitchFamily="2" charset="-122"/>
            </a:endParaRPr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86446" y="1857364"/>
            <a:ext cx="2082800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0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0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0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0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" grpId="0" build="allAtOnce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51" name="Rectangle 2"/>
          <p:cNvSpPr>
            <a:spLocks noChangeArrowheads="1"/>
          </p:cNvSpPr>
          <p:nvPr/>
        </p:nvSpPr>
        <p:spPr bwMode="white">
          <a:xfrm>
            <a:off x="587375" y="731838"/>
            <a:ext cx="7800975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zh-CN" altLang="en-US" sz="3200" dirty="0" smtClean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系统</a:t>
            </a:r>
            <a:r>
              <a:rPr lang="en-US" altLang="zh-CN" sz="3200" dirty="0" smtClean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---</a:t>
            </a:r>
            <a:r>
              <a:rPr lang="zh-CN" altLang="en-US" sz="3200" dirty="0" smtClean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性能及设计分析</a:t>
            </a:r>
            <a:endParaRPr lang="zh-CN" altLang="en-US" sz="3200" b="1" dirty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86644" y="71414"/>
            <a:ext cx="1714480" cy="532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64294-622D-4DFA-9D81-FA09CFFC7A90}" type="datetime1">
              <a:rPr lang="zh-CN" altLang="en-US" smtClean="0"/>
              <a:pPr/>
              <a:t>2017-04-13</a:t>
            </a:fld>
            <a:endParaRPr lang="en-US" altLang="zh-CN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white">
          <a:xfrm>
            <a:off x="642910" y="1285860"/>
            <a:ext cx="7800975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宋体" charset="-122"/>
                <a:cs typeface="+mj-cs"/>
              </a:rPr>
              <a:t>系统</a:t>
            </a:r>
            <a:r>
              <a:rPr kumimoji="0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宋体" charset="-122"/>
                <a:cs typeface="+mj-cs"/>
              </a:rPr>
              <a:t>---</a:t>
            </a: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宋体" charset="-122"/>
                <a:cs typeface="+mj-cs"/>
              </a:rPr>
              <a:t>性能及设计分析</a:t>
            </a:r>
            <a:endParaRPr kumimoji="0" lang="en-US" altLang="zh-CN" sz="32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宋体" charset="-122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57225" y="1622425"/>
            <a:ext cx="1420582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zh-CN" altLang="en-US" sz="2000" b="1" cap="small" dirty="0" smtClean="0">
                <a:solidFill>
                  <a:srgbClr val="447EC4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客户化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929190" y="2000240"/>
            <a:ext cx="3643338" cy="28161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l"/>
              <a:defRPr/>
            </a:pP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高度自动化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l"/>
              <a:defRPr/>
            </a:pP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生日提醒、低库存报警等提醒功能</a:t>
            </a:r>
            <a:endParaRPr lang="zh-CN" altLang="en-US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lv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l"/>
              <a:defRPr/>
            </a:pPr>
            <a:r>
              <a:rPr lang="en-US" altLang="en-US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界面友好</a:t>
            </a:r>
            <a:r>
              <a:rPr lang="en-US" altLang="en-US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、操作简单</a:t>
            </a:r>
            <a:endParaRPr lang="en-US" altLang="en-US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l"/>
              <a:defRPr/>
            </a:pPr>
            <a:r>
              <a:rPr lang="en-US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采用开放系统</a:t>
            </a:r>
            <a:endParaRPr lang="zh-CN" altLang="en-US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lv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/>
          </a:p>
          <a:p>
            <a:pPr lv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l"/>
              <a:defRPr/>
            </a:pPr>
            <a:endParaRPr lang="zh-CN" altLang="en-US" dirty="0" smtClean="0"/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l"/>
              <a:defRPr/>
            </a:pPr>
            <a:endParaRPr lang="en-US" altLang="zh-CN" dirty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500034" y="2263968"/>
            <a:ext cx="364333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>
              <a:buFont typeface="Wingdings" pitchFamily="2" charset="2"/>
              <a:buChar char="u"/>
            </a:pPr>
            <a:r>
              <a:rPr lang="en-US" sz="2000" b="1" dirty="0" err="1" smtClean="0">
                <a:latin typeface="楷体" panose="02010609060101010101" pitchFamily="49" charset="-122"/>
                <a:ea typeface="楷体" panose="02010609060101010101" pitchFamily="49" charset="-122"/>
              </a:rPr>
              <a:t>易维护性</a:t>
            </a:r>
            <a:endParaRPr lang="en-US" sz="20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lvl="0">
              <a:buFont typeface="Wingdings" pitchFamily="2" charset="2"/>
              <a:buChar char="u"/>
            </a:pPr>
            <a:r>
              <a:rPr lang="zh-CN" altLang="en-US" sz="2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易操作性</a:t>
            </a:r>
            <a:endParaRPr lang="en-US" altLang="zh-CN" sz="20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lvl="0">
              <a:buFont typeface="Wingdings" pitchFamily="2" charset="2"/>
              <a:buChar char="u"/>
            </a:pPr>
            <a:r>
              <a:rPr lang="zh-CN" altLang="en-US" sz="2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温馨提醒功能</a:t>
            </a:r>
            <a:endParaRPr lang="zh-CN" altLang="en-US" sz="20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lvl="0">
              <a:buFont typeface="Wingdings" pitchFamily="2" charset="2"/>
              <a:buChar char="u"/>
            </a:pPr>
            <a:r>
              <a:rPr lang="en-US" sz="2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应用软件平滑升级</a:t>
            </a:r>
            <a:endParaRPr lang="zh-CN" altLang="en-US" sz="20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pSp>
        <p:nvGrpSpPr>
          <p:cNvPr id="11" name="13 Grupo"/>
          <p:cNvGrpSpPr>
            <a:grpSpLocks/>
          </p:cNvGrpSpPr>
          <p:nvPr/>
        </p:nvGrpSpPr>
        <p:grpSpPr bwMode="auto">
          <a:xfrm>
            <a:off x="4572000" y="1714488"/>
            <a:ext cx="6350" cy="3017837"/>
            <a:chOff x="4276603" y="1491264"/>
            <a:chExt cx="319" cy="3377896"/>
          </a:xfrm>
        </p:grpSpPr>
        <p:cxnSp>
          <p:nvCxnSpPr>
            <p:cNvPr id="12" name="9 Conector recto"/>
            <p:cNvCxnSpPr/>
            <p:nvPr/>
          </p:nvCxnSpPr>
          <p:spPr>
            <a:xfrm>
              <a:off x="4276603" y="1491264"/>
              <a:ext cx="0" cy="3377896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10 Conector recto"/>
            <p:cNvCxnSpPr/>
            <p:nvPr/>
          </p:nvCxnSpPr>
          <p:spPr>
            <a:xfrm>
              <a:off x="4276922" y="1491264"/>
              <a:ext cx="0" cy="337789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0485C-C68E-4E69-A525-84637A3DA998}" type="datetime1">
              <a:rPr lang="zh-CN" altLang="en-US" smtClean="0"/>
              <a:pPr/>
              <a:t>2017-04-13</a:t>
            </a:fld>
            <a:endParaRPr lang="en-US" altLang="zh-CN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white">
          <a:xfrm>
            <a:off x="571472" y="714356"/>
            <a:ext cx="7800975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  <a:t>系统</a:t>
            </a:r>
            <a:r>
              <a:rPr kumimoji="0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  <a:t>---</a:t>
            </a: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  <a:t>性能及设计分析</a:t>
            </a:r>
            <a:endParaRPr kumimoji="0" lang="en-US" altLang="zh-CN" sz="32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57225" y="1622425"/>
            <a:ext cx="162875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zh-CN" altLang="en-US" sz="2000" b="1" cap="small" dirty="0" smtClean="0">
                <a:latin typeface="楷体" panose="02010609060101010101" pitchFamily="49" charset="-122"/>
                <a:ea typeface="楷体" panose="02010609060101010101" pitchFamily="49" charset="-122"/>
              </a:rPr>
              <a:t>高安全性</a:t>
            </a:r>
            <a:endParaRPr lang="zh-CN" altLang="en-US" sz="2000" b="1" cap="small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500034" y="2348677"/>
            <a:ext cx="350046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>
              <a:buFont typeface="Wingdings" pitchFamily="2" charset="2"/>
              <a:buChar char="u"/>
            </a:pPr>
            <a:r>
              <a:rPr lang="en-US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一体化安全体系</a:t>
            </a:r>
            <a:endParaRPr lang="zh-CN" altLang="en-US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lvl="0">
              <a:buFont typeface="Wingdings" pitchFamily="2" charset="2"/>
              <a:buChar char="u"/>
            </a:pPr>
            <a:r>
              <a:rPr lang="en-US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密钥无缝更新，</a:t>
            </a:r>
            <a:endParaRPr lang="zh-CN" altLang="en-US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lvl="0">
              <a:buFont typeface="Wingdings" pitchFamily="2" charset="2"/>
              <a:buChar char="u"/>
            </a:pPr>
            <a:r>
              <a:rPr lang="en-US" b="1" dirty="0" err="1" smtClean="0">
                <a:latin typeface="楷体" panose="02010609060101010101" pitchFamily="49" charset="-122"/>
                <a:ea typeface="楷体" panose="02010609060101010101" pitchFamily="49" charset="-122"/>
              </a:rPr>
              <a:t>系统的</a:t>
            </a:r>
            <a:r>
              <a:rPr lang="zh-CN" altLang="en-US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严密的</a:t>
            </a:r>
            <a:r>
              <a:rPr lang="en-US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加密方式</a:t>
            </a:r>
            <a:endParaRPr lang="zh-CN" altLang="en-US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pSp>
        <p:nvGrpSpPr>
          <p:cNvPr id="7" name="13 Grupo"/>
          <p:cNvGrpSpPr>
            <a:grpSpLocks/>
          </p:cNvGrpSpPr>
          <p:nvPr/>
        </p:nvGrpSpPr>
        <p:grpSpPr bwMode="auto">
          <a:xfrm>
            <a:off x="4500562" y="1857364"/>
            <a:ext cx="6350" cy="3017837"/>
            <a:chOff x="4276603" y="1491264"/>
            <a:chExt cx="319" cy="3377896"/>
          </a:xfrm>
        </p:grpSpPr>
        <p:cxnSp>
          <p:nvCxnSpPr>
            <p:cNvPr id="8" name="9 Conector recto"/>
            <p:cNvCxnSpPr/>
            <p:nvPr/>
          </p:nvCxnSpPr>
          <p:spPr>
            <a:xfrm>
              <a:off x="4276603" y="1491264"/>
              <a:ext cx="0" cy="3377896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10 Conector recto"/>
            <p:cNvCxnSpPr/>
            <p:nvPr/>
          </p:nvCxnSpPr>
          <p:spPr>
            <a:xfrm>
              <a:off x="4276922" y="1491264"/>
              <a:ext cx="0" cy="337789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86644" y="71414"/>
            <a:ext cx="1714480" cy="532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0485C-C68E-4E69-A525-84637A3DA998}" type="datetime1">
              <a:rPr lang="zh-CN" altLang="en-US" smtClean="0"/>
              <a:pPr/>
              <a:t>2017-04-13</a:t>
            </a:fld>
            <a:endParaRPr lang="en-US" altLang="zh-CN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white">
          <a:xfrm>
            <a:off x="571472" y="714356"/>
            <a:ext cx="7800975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  <a:t>系统</a:t>
            </a:r>
            <a:r>
              <a:rPr kumimoji="0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  <a:t>---</a:t>
            </a: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  <a:t>性能及设计分析</a:t>
            </a:r>
            <a:endParaRPr kumimoji="0" lang="en-US" altLang="zh-CN" sz="32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57225" y="1622425"/>
            <a:ext cx="270032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zh-CN" altLang="en-US" sz="2000" b="1" cap="small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应用系统的可靠性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143504" y="2000240"/>
            <a:ext cx="3786214" cy="19851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l"/>
              <a:defRPr/>
            </a:pP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对于传输不畅， 设备发出冲正请示</a:t>
            </a:r>
          </a:p>
          <a:p>
            <a:pPr lv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l"/>
              <a:defRPr/>
            </a:pP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网点记录流水，日终与主机进行对账</a:t>
            </a:r>
            <a:endParaRPr lang="en-US" altLang="zh-CN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lv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l"/>
              <a:defRPr/>
            </a:pPr>
            <a:r>
              <a:rPr lang="en-US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系统采用 ISO 8583 中数据认证(MAC)手段来认证报文</a:t>
            </a:r>
            <a:endParaRPr lang="zh-CN" altLang="en-US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l"/>
              <a:defRPr/>
            </a:pPr>
            <a:endParaRPr lang="en-US" altLang="zh-CN" dirty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571472" y="2571744"/>
            <a:ext cx="371477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>
              <a:buFont typeface="Wingdings" pitchFamily="2" charset="2"/>
              <a:buChar char="u"/>
            </a:pP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数据传输的可靠性</a:t>
            </a:r>
          </a:p>
          <a:p>
            <a:pPr lvl="0">
              <a:buFont typeface="Wingdings" pitchFamily="2" charset="2"/>
              <a:buChar char="u"/>
            </a:pP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日终对账</a:t>
            </a:r>
          </a:p>
          <a:p>
            <a:pPr lvl="0">
              <a:buFont typeface="Wingdings" pitchFamily="2" charset="2"/>
              <a:buChar char="u"/>
            </a:pP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报表准确</a:t>
            </a:r>
            <a:r>
              <a:rPr 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</a:t>
            </a:r>
            <a:endParaRPr lang="zh-CN" altLang="en-US" sz="20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pSp>
        <p:nvGrpSpPr>
          <p:cNvPr id="7" name="13 Grupo"/>
          <p:cNvGrpSpPr>
            <a:grpSpLocks/>
          </p:cNvGrpSpPr>
          <p:nvPr/>
        </p:nvGrpSpPr>
        <p:grpSpPr bwMode="auto">
          <a:xfrm>
            <a:off x="4714876" y="1643050"/>
            <a:ext cx="6350" cy="3017837"/>
            <a:chOff x="4276603" y="1491264"/>
            <a:chExt cx="319" cy="3377896"/>
          </a:xfrm>
        </p:grpSpPr>
        <p:cxnSp>
          <p:nvCxnSpPr>
            <p:cNvPr id="8" name="9 Conector recto"/>
            <p:cNvCxnSpPr/>
            <p:nvPr/>
          </p:nvCxnSpPr>
          <p:spPr>
            <a:xfrm>
              <a:off x="4276603" y="1491264"/>
              <a:ext cx="0" cy="3377896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10 Conector recto"/>
            <p:cNvCxnSpPr/>
            <p:nvPr/>
          </p:nvCxnSpPr>
          <p:spPr>
            <a:xfrm>
              <a:off x="4276922" y="1491264"/>
              <a:ext cx="0" cy="337789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86644" y="71414"/>
            <a:ext cx="1714480" cy="532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0485C-C68E-4E69-A525-84637A3DA998}" type="datetime1">
              <a:rPr lang="zh-CN" altLang="en-US" smtClean="0"/>
              <a:pPr/>
              <a:t>2017-04-13</a:t>
            </a:fld>
            <a:endParaRPr lang="en-US" altLang="zh-CN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white">
          <a:xfrm>
            <a:off x="571472" y="714356"/>
            <a:ext cx="7800975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  <a:t>卡</a:t>
            </a:r>
            <a:r>
              <a:rPr kumimoji="0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  <a:t>---</a:t>
            </a: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  <a:t>性能及设计分析</a:t>
            </a:r>
            <a:endParaRPr kumimoji="0" lang="en-US" altLang="zh-CN" sz="32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57225" y="1622425"/>
            <a:ext cx="220026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zh-CN" altLang="en-US" sz="2000" b="1" cap="small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卡防伪处理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1472" y="3714752"/>
            <a:ext cx="3548895" cy="12464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l"/>
              <a:defRPr/>
            </a:pP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对卡进行加密，一卡一密，防上出现仿品</a:t>
            </a:r>
            <a:endParaRPr lang="en-US" altLang="zh-CN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altLang="zh-CN" dirty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500034" y="2714620"/>
            <a:ext cx="407196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>
              <a:buFont typeface="Wingdings" pitchFamily="2" charset="2"/>
              <a:buChar char="Ø"/>
            </a:pP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采用</a:t>
            </a:r>
            <a:r>
              <a:rPr lang="en-US" altLang="zh-CN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M1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芯片卡</a:t>
            </a:r>
            <a:endParaRPr lang="en-US" altLang="zh-CN" sz="200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lvl="0">
              <a:buFont typeface="Wingdings" pitchFamily="2" charset="2"/>
              <a:buChar char="Ø"/>
            </a:pP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一卡一密，防止出现仿品</a:t>
            </a:r>
            <a:r>
              <a:rPr 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endParaRPr lang="zh-CN" altLang="en-US" sz="20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pSp>
        <p:nvGrpSpPr>
          <p:cNvPr id="7" name="13 Grupo"/>
          <p:cNvGrpSpPr>
            <a:grpSpLocks/>
          </p:cNvGrpSpPr>
          <p:nvPr/>
        </p:nvGrpSpPr>
        <p:grpSpPr bwMode="auto">
          <a:xfrm>
            <a:off x="5000628" y="1928802"/>
            <a:ext cx="6350" cy="3017837"/>
            <a:chOff x="4276603" y="1491264"/>
            <a:chExt cx="319" cy="3377896"/>
          </a:xfrm>
        </p:grpSpPr>
        <p:cxnSp>
          <p:nvCxnSpPr>
            <p:cNvPr id="8" name="9 Conector recto"/>
            <p:cNvCxnSpPr/>
            <p:nvPr/>
          </p:nvCxnSpPr>
          <p:spPr>
            <a:xfrm>
              <a:off x="4276603" y="1491264"/>
              <a:ext cx="0" cy="3377896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10 Conector recto"/>
            <p:cNvCxnSpPr/>
            <p:nvPr/>
          </p:nvCxnSpPr>
          <p:spPr>
            <a:xfrm>
              <a:off x="4276922" y="1491264"/>
              <a:ext cx="0" cy="337789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86644" y="71414"/>
            <a:ext cx="1714480" cy="532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2133" y="1428737"/>
            <a:ext cx="2257272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3591732">
            <a:off x="5463561" y="3715743"/>
            <a:ext cx="1838889" cy="1158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895952">
            <a:off x="6089319" y="3626193"/>
            <a:ext cx="1838889" cy="1158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6910001">
            <a:off x="6760221" y="3754916"/>
            <a:ext cx="1838889" cy="1158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2819400" y="4953000"/>
            <a:ext cx="5167313" cy="414338"/>
          </a:xfrm>
          <a:ln/>
        </p:spPr>
        <p:txBody>
          <a:bodyPr/>
          <a:lstStyle/>
          <a:p>
            <a:pPr algn="dist">
              <a:lnSpc>
                <a:spcPct val="80000"/>
              </a:lnSpc>
            </a:pPr>
            <a:r>
              <a:rPr lang="en-US" altLang="zh-CN" sz="1800" b="1" dirty="0">
                <a:solidFill>
                  <a:schemeClr val="bg1"/>
                </a:solidFill>
                <a:latin typeface="Arial" charset="0"/>
                <a:ea typeface="宋体" charset="-122"/>
              </a:rPr>
              <a:t>Click to edit company slogan .</a:t>
            </a:r>
          </a:p>
        </p:txBody>
      </p:sp>
      <p:sp>
        <p:nvSpPr>
          <p:cNvPr id="87045" name="WordArt 5"/>
          <p:cNvSpPr>
            <a:spLocks noChangeArrowheads="1" noChangeShapeType="1" noTextEdit="1"/>
          </p:cNvSpPr>
          <p:nvPr/>
        </p:nvSpPr>
        <p:spPr bwMode="gray">
          <a:xfrm>
            <a:off x="2268106" y="5301208"/>
            <a:ext cx="5029200" cy="750168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en-US" altLang="zh-CN" sz="3600" b="1" kern="10" dirty="0" smtClean="0">
                <a:ln w="19050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tx1"/>
                    </a:gs>
                    <a:gs pos="100000">
                      <a:schemeClr val="hlink"/>
                    </a:gs>
                  </a:gsLst>
                  <a:lin ang="0" scaled="1"/>
                </a:gradFill>
                <a:effectLst>
                  <a:outerShdw dist="63500" dir="2212194" algn="ctr" rotWithShape="0">
                    <a:srgbClr val="868686">
                      <a:alpha val="50000"/>
                    </a:srgbClr>
                  </a:outerShdw>
                </a:effectLst>
                <a:latin typeface="Arial"/>
                <a:cs typeface="Arial"/>
              </a:rPr>
              <a:t>Thank </a:t>
            </a:r>
            <a:r>
              <a:rPr lang="en-US" altLang="zh-CN" sz="3600" b="1" kern="10" dirty="0">
                <a:ln w="19050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tx1"/>
                    </a:gs>
                    <a:gs pos="100000">
                      <a:schemeClr val="hlink"/>
                    </a:gs>
                  </a:gsLst>
                  <a:lin ang="0" scaled="1"/>
                </a:gradFill>
                <a:effectLst>
                  <a:outerShdw dist="63500" dir="2212194" algn="ctr" rotWithShape="0">
                    <a:srgbClr val="868686">
                      <a:alpha val="50000"/>
                    </a:srgbClr>
                  </a:outerShdw>
                </a:effectLst>
                <a:latin typeface="Arial"/>
                <a:cs typeface="Arial"/>
              </a:rPr>
              <a:t>You !</a:t>
            </a:r>
            <a:endParaRPr lang="zh-CN" altLang="en-US" sz="3600" b="1" kern="10" dirty="0">
              <a:ln w="19050">
                <a:solidFill>
                  <a:schemeClr val="bg1"/>
                </a:solidFill>
                <a:round/>
                <a:headEnd/>
                <a:tailEnd/>
              </a:ln>
              <a:gradFill rotWithShape="1">
                <a:gsLst>
                  <a:gs pos="0">
                    <a:schemeClr val="tx1"/>
                  </a:gs>
                  <a:gs pos="100000">
                    <a:schemeClr val="hlink"/>
                  </a:gs>
                </a:gsLst>
                <a:lin ang="0" scaled="1"/>
              </a:gradFill>
              <a:effectLst>
                <a:outerShdw dist="63500" dir="2212194" algn="ctr" rotWithShape="0">
                  <a:srgbClr val="868686">
                    <a:alpha val="50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gray">
          <a:xfrm>
            <a:off x="1963308" y="4093114"/>
            <a:ext cx="5544616" cy="750168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dist"/>
            <a:r>
              <a:rPr lang="zh-CN" altLang="en-US" sz="3600" b="1" kern="10" dirty="0" smtClean="0">
                <a:ln w="19050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tx1"/>
                    </a:gs>
                    <a:gs pos="100000">
                      <a:schemeClr val="hlink"/>
                    </a:gs>
                  </a:gsLst>
                  <a:lin ang="0" scaled="1"/>
                </a:gradFill>
                <a:effectLst>
                  <a:outerShdw dist="63500" dir="2212194" algn="ctr" rotWithShape="0">
                    <a:srgbClr val="868686">
                      <a:alpha val="50000"/>
                    </a:srgbClr>
                  </a:outerShdw>
                </a:effectLst>
                <a:latin typeface="Arial"/>
                <a:cs typeface="Arial"/>
              </a:rPr>
              <a:t>品牌 联合 发展 共赢</a:t>
            </a:r>
            <a:endParaRPr lang="zh-CN" altLang="en-US" sz="3600" b="1" kern="10" dirty="0">
              <a:ln w="19050">
                <a:solidFill>
                  <a:schemeClr val="bg1"/>
                </a:solidFill>
                <a:round/>
                <a:headEnd/>
                <a:tailEnd/>
              </a:ln>
              <a:gradFill rotWithShape="1">
                <a:gsLst>
                  <a:gs pos="0">
                    <a:schemeClr val="tx1"/>
                  </a:gs>
                  <a:gs pos="100000">
                    <a:schemeClr val="hlink"/>
                  </a:gs>
                </a:gsLst>
                <a:lin ang="0" scaled="1"/>
              </a:gradFill>
              <a:effectLst>
                <a:outerShdw dist="63500" dir="2212194" algn="ctr" rotWithShape="0">
                  <a:srgbClr val="868686">
                    <a:alpha val="50000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06" y="2428868"/>
            <a:ext cx="2071702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日期占位符 7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452AB77-790C-4854-B33E-ABB65D00D9E4}" type="datetime1">
              <a:rPr lang="zh-CN" altLang="en-US" smtClean="0"/>
              <a:pPr/>
              <a:t>2017-04-13</a:t>
            </a:fld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70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70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7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5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106666" y="1740708"/>
            <a:ext cx="37753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 smtClean="0">
                <a:solidFill>
                  <a:schemeClr val="tx1">
                    <a:lumMod val="7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会员管理系统解决方案</a:t>
            </a:r>
            <a:endParaRPr lang="zh-CN" altLang="en-US" sz="2800" dirty="0">
              <a:solidFill>
                <a:schemeClr val="tx1">
                  <a:lumMod val="7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2824" y="2611788"/>
            <a:ext cx="4042866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zh-CN" altLang="en-US" sz="2000" b="1" dirty="0" smtClean="0"/>
              <a:t>  </a:t>
            </a:r>
            <a:r>
              <a:rPr lang="zh-CN" altLang="en-US" sz="2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会员管理</a:t>
            </a:r>
            <a:endParaRPr lang="en-US" altLang="zh-CN" sz="20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buFont typeface="Wingdings" pitchFamily="2" charset="2"/>
              <a:buChar char="Ø"/>
            </a:pPr>
            <a:r>
              <a:rPr lang="zh-CN" altLang="en-US" sz="2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储值消费</a:t>
            </a:r>
            <a:endParaRPr lang="en-US" altLang="zh-CN" sz="20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buFont typeface="Wingdings" pitchFamily="2" charset="2"/>
              <a:buChar char="Ø"/>
            </a:pPr>
            <a:r>
              <a:rPr lang="zh-CN" altLang="en-US" sz="2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打折积分</a:t>
            </a:r>
            <a:endParaRPr lang="en-US" altLang="zh-CN" sz="20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buFont typeface="Wingdings" pitchFamily="2" charset="2"/>
              <a:buChar char="Ø"/>
            </a:pPr>
            <a:r>
              <a:rPr lang="zh-CN" altLang="en-US" sz="2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礼品兑换</a:t>
            </a:r>
            <a:endParaRPr lang="en-US" altLang="zh-CN" sz="20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buFont typeface="Wingdings" pitchFamily="2" charset="2"/>
              <a:buChar char="Ø"/>
            </a:pPr>
            <a:r>
              <a:rPr lang="zh-CN" altLang="en-US" sz="2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商品管理</a:t>
            </a:r>
            <a:endParaRPr lang="en-US" altLang="zh-CN" sz="20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buFont typeface="Wingdings" pitchFamily="2" charset="2"/>
              <a:buChar char="Ø"/>
            </a:pPr>
            <a:r>
              <a:rPr lang="en-US" altLang="zh-CN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sz="2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商品调拔</a:t>
            </a:r>
            <a:endParaRPr lang="en-US" altLang="zh-CN" sz="20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buFont typeface="Wingdings" pitchFamily="2" charset="2"/>
              <a:buChar char="Ø"/>
            </a:pPr>
            <a:r>
              <a:rPr lang="en-US" altLang="zh-CN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sz="2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操作员及权限管理</a:t>
            </a:r>
            <a:endParaRPr lang="en-US" altLang="zh-CN" sz="20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buFont typeface="Wingdings" pitchFamily="2" charset="2"/>
              <a:buChar char="Ø"/>
            </a:pPr>
            <a:r>
              <a:rPr lang="en-US" altLang="zh-CN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sz="2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直营店管理</a:t>
            </a:r>
            <a:endParaRPr lang="en-US" altLang="zh-CN" sz="20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buFont typeface="Wingdings" pitchFamily="2" charset="2"/>
              <a:buChar char="Ø"/>
            </a:pPr>
            <a:r>
              <a:rPr lang="en-US" altLang="zh-CN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sz="2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加盟商管理</a:t>
            </a:r>
            <a:endParaRPr lang="en-US" altLang="zh-CN" sz="20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buFont typeface="Wingdings" pitchFamily="2" charset="2"/>
              <a:buChar char="Ø"/>
            </a:pPr>
            <a:r>
              <a:rPr lang="en-US" altLang="zh-CN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sz="2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数据统计</a:t>
            </a:r>
            <a:endParaRPr lang="en-US" altLang="zh-CN" sz="20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endParaRPr lang="en-US" altLang="zh-CN" sz="2000" b="1" dirty="0" smtClean="0"/>
          </a:p>
          <a:p>
            <a:pPr>
              <a:buFont typeface="Wingdings" pitchFamily="2" charset="2"/>
              <a:buChar char="Ø"/>
            </a:pPr>
            <a:endParaRPr lang="en-US" altLang="zh-CN" sz="2000" b="1" dirty="0" smtClean="0"/>
          </a:p>
          <a:p>
            <a:pPr>
              <a:buFont typeface="Wingdings" pitchFamily="2" charset="2"/>
              <a:buChar char="Ø"/>
            </a:pPr>
            <a:endParaRPr lang="en-US" altLang="zh-CN" sz="2000" b="1" dirty="0" smtClean="0"/>
          </a:p>
          <a:p>
            <a:endParaRPr lang="en-US" altLang="zh-CN" dirty="0" smtClean="0">
              <a:solidFill>
                <a:srgbClr val="92D050"/>
              </a:solidFill>
              <a:latin typeface="微软雅黑" pitchFamily="34" charset="-122"/>
              <a:ea typeface="微软雅黑" pitchFamily="34" charset="-122"/>
            </a:endParaRPr>
          </a:p>
          <a:p>
            <a:endParaRPr lang="en-US" altLang="zh-CN" dirty="0" smtClean="0">
              <a:solidFill>
                <a:srgbClr val="92D050"/>
              </a:solidFill>
              <a:latin typeface="微软雅黑" pitchFamily="34" charset="-122"/>
              <a:ea typeface="微软雅黑" pitchFamily="34" charset="-122"/>
            </a:endParaRPr>
          </a:p>
          <a:p>
            <a:endParaRPr lang="en-US" altLang="zh-CN" dirty="0" smtClean="0">
              <a:solidFill>
                <a:srgbClr val="447EC4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29190" y="2714620"/>
            <a:ext cx="40428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      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传奇会员管理系统实现了对人的级别管理，对物的分类管理，更好的吸引顾客来店消费。</a:t>
            </a:r>
          </a:p>
        </p:txBody>
      </p:sp>
      <p:pic>
        <p:nvPicPr>
          <p:cNvPr id="9" name="Imagen 4" descr="C:\Users\Design\Documents\Edu\Product Launch\icons\application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941" y="1740708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596900" y="700003"/>
            <a:ext cx="7962900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zh-CN" altLang="en-US" sz="3200" b="1" dirty="0" smtClean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系统</a:t>
            </a:r>
            <a:r>
              <a:rPr lang="en-US" altLang="zh-CN" sz="3200" b="1" dirty="0" smtClean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---</a:t>
            </a:r>
            <a:r>
              <a:rPr lang="zh-CN" altLang="en-US" sz="3200" b="1" dirty="0" smtClean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功能</a:t>
            </a:r>
            <a:endParaRPr lang="zh-CN" altLang="en-US" sz="3200" b="1" dirty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86644" y="71414"/>
            <a:ext cx="1714480" cy="532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日期占位符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A333A-A18A-40F6-9B67-8C0776C0A985}" type="datetime1">
              <a:rPr lang="zh-CN" altLang="en-US" smtClean="0"/>
              <a:pPr/>
              <a:t>2017-04-13</a:t>
            </a:fld>
            <a:endParaRPr lang="en-US" altLang="zh-CN" dirty="0"/>
          </a:p>
        </p:txBody>
      </p:sp>
      <p:grpSp>
        <p:nvGrpSpPr>
          <p:cNvPr id="13" name="13 Grupo"/>
          <p:cNvGrpSpPr>
            <a:grpSpLocks/>
          </p:cNvGrpSpPr>
          <p:nvPr/>
        </p:nvGrpSpPr>
        <p:grpSpPr bwMode="auto">
          <a:xfrm>
            <a:off x="4572000" y="2714620"/>
            <a:ext cx="6350" cy="3017837"/>
            <a:chOff x="4276603" y="1491264"/>
            <a:chExt cx="319" cy="3377896"/>
          </a:xfrm>
        </p:grpSpPr>
        <p:cxnSp>
          <p:nvCxnSpPr>
            <p:cNvPr id="14" name="9 Conector recto"/>
            <p:cNvCxnSpPr/>
            <p:nvPr/>
          </p:nvCxnSpPr>
          <p:spPr>
            <a:xfrm>
              <a:off x="4276603" y="1491264"/>
              <a:ext cx="0" cy="3377896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10 Conector recto"/>
            <p:cNvCxnSpPr/>
            <p:nvPr/>
          </p:nvCxnSpPr>
          <p:spPr>
            <a:xfrm>
              <a:off x="4276922" y="1491264"/>
              <a:ext cx="0" cy="337789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80672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106666" y="1740708"/>
            <a:ext cx="37753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 smtClean="0">
                <a:solidFill>
                  <a:schemeClr val="tx1">
                    <a:lumMod val="7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会员管理系统实现方式</a:t>
            </a:r>
            <a:endParaRPr lang="zh-CN" altLang="en-US" sz="2800" dirty="0">
              <a:solidFill>
                <a:schemeClr val="tx1">
                  <a:lumMod val="7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2824" y="2611788"/>
            <a:ext cx="404286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zh-CN" altLang="en-US" sz="2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</a:t>
            </a:r>
            <a:r>
              <a:rPr lang="en-US" altLang="zh-CN" sz="2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PC</a:t>
            </a:r>
            <a:r>
              <a:rPr lang="zh-CN" altLang="en-US" sz="2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端</a:t>
            </a:r>
            <a:endParaRPr lang="en-US" altLang="zh-CN" sz="20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buFont typeface="Wingdings" pitchFamily="2" charset="2"/>
              <a:buChar char="Ø"/>
            </a:pPr>
            <a:endParaRPr lang="en-US" altLang="zh-CN" sz="20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buFont typeface="Wingdings" pitchFamily="2" charset="2"/>
              <a:buChar char="Ø"/>
            </a:pPr>
            <a:r>
              <a:rPr lang="zh-CN" altLang="en-US" sz="2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网页端</a:t>
            </a:r>
            <a:endParaRPr lang="en-US" altLang="zh-CN" sz="20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buFont typeface="Wingdings" pitchFamily="2" charset="2"/>
              <a:buChar char="Ø"/>
            </a:pPr>
            <a:endParaRPr lang="en-US" altLang="zh-CN" sz="20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buFont typeface="Wingdings" pitchFamily="2" charset="2"/>
              <a:buChar char="Ø"/>
            </a:pPr>
            <a:r>
              <a:rPr lang="en-US" altLang="zh-CN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sz="2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微信端</a:t>
            </a:r>
            <a:endParaRPr lang="en-US" altLang="zh-CN" sz="20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endParaRPr lang="en-US" altLang="zh-CN" sz="20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endParaRPr lang="en-US" altLang="zh-CN" sz="2000" b="1" dirty="0" smtClean="0"/>
          </a:p>
          <a:p>
            <a:pPr>
              <a:buFont typeface="Wingdings" pitchFamily="2" charset="2"/>
              <a:buChar char="Ø"/>
            </a:pPr>
            <a:endParaRPr lang="en-US" altLang="zh-CN" sz="2000" b="1" dirty="0" smtClean="0"/>
          </a:p>
          <a:p>
            <a:pPr>
              <a:buFont typeface="Wingdings" pitchFamily="2" charset="2"/>
              <a:buChar char="Ø"/>
            </a:pPr>
            <a:endParaRPr lang="en-US" altLang="zh-CN" sz="2000" b="1" dirty="0" smtClean="0"/>
          </a:p>
          <a:p>
            <a:endParaRPr lang="en-US" altLang="zh-CN" dirty="0" smtClean="0">
              <a:solidFill>
                <a:srgbClr val="92D050"/>
              </a:solidFill>
              <a:latin typeface="微软雅黑" pitchFamily="34" charset="-122"/>
              <a:ea typeface="微软雅黑" pitchFamily="34" charset="-122"/>
            </a:endParaRPr>
          </a:p>
          <a:p>
            <a:endParaRPr lang="en-US" altLang="zh-CN" dirty="0" smtClean="0">
              <a:solidFill>
                <a:srgbClr val="92D050"/>
              </a:solidFill>
              <a:latin typeface="微软雅黑" pitchFamily="34" charset="-122"/>
              <a:ea typeface="微软雅黑" pitchFamily="34" charset="-122"/>
            </a:endParaRPr>
          </a:p>
          <a:p>
            <a:endParaRPr lang="en-US" altLang="zh-CN" dirty="0" smtClean="0">
              <a:solidFill>
                <a:srgbClr val="447EC4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29190" y="2714620"/>
            <a:ext cx="404286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传奇会员管理系统：</a:t>
            </a:r>
            <a:endParaRPr lang="en-US" altLang="zh-CN" dirty="0" smtClean="0">
              <a:solidFill>
                <a:schemeClr val="tx1">
                  <a:lumMod val="65000"/>
                  <a:lumOff val="3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可以在电脑端进行安装登陆；</a:t>
            </a:r>
            <a:endParaRPr lang="en-US" altLang="zh-CN" dirty="0" smtClean="0">
              <a:solidFill>
                <a:schemeClr val="tx1">
                  <a:lumMod val="65000"/>
                  <a:lumOff val="3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endParaRPr lang="en-US" altLang="zh-CN" dirty="0" smtClean="0">
              <a:solidFill>
                <a:schemeClr val="tx1">
                  <a:lumMod val="65000"/>
                  <a:lumOff val="3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可以在浏览器输入</a:t>
            </a:r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IP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地址进行登陆</a:t>
            </a:r>
            <a:endParaRPr lang="en-US" altLang="zh-CN" dirty="0" smtClean="0">
              <a:solidFill>
                <a:schemeClr val="tx1">
                  <a:lumMod val="65000"/>
                  <a:lumOff val="3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endParaRPr lang="en-US" altLang="zh-CN" dirty="0" smtClean="0">
              <a:solidFill>
                <a:schemeClr val="tx1">
                  <a:lumMod val="65000"/>
                  <a:lumOff val="3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会员可以在微信端或手机端查询个人信息，储值余额、积分余额、充值记录、消费记录、积分记录等。</a:t>
            </a:r>
            <a:endParaRPr lang="en-US" altLang="zh-CN" dirty="0" smtClean="0">
              <a:solidFill>
                <a:schemeClr val="tx1">
                  <a:lumMod val="65000"/>
                  <a:lumOff val="3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endParaRPr lang="zh-CN" alt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9" name="Imagen 4" descr="C:\Users\Design\Documents\Edu\Product Launch\icons\application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941" y="1740708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596900" y="700003"/>
            <a:ext cx="7962900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zh-CN" altLang="en-US" sz="3200" b="1" dirty="0" smtClean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系统</a:t>
            </a:r>
            <a:r>
              <a:rPr lang="en-US" altLang="zh-CN" sz="3200" b="1" dirty="0" smtClean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---</a:t>
            </a:r>
            <a:r>
              <a:rPr lang="zh-CN" altLang="en-US" sz="3200" b="1" dirty="0" smtClean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实现方式</a:t>
            </a:r>
            <a:endParaRPr lang="zh-CN" altLang="en-US" sz="3200" b="1" dirty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86644" y="71414"/>
            <a:ext cx="1714480" cy="532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日期占位符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A333A-A18A-40F6-9B67-8C0776C0A985}" type="datetime1">
              <a:rPr lang="zh-CN" altLang="en-US" smtClean="0"/>
              <a:pPr/>
              <a:t>2017-04-13</a:t>
            </a:fld>
            <a:endParaRPr lang="en-US" altLang="zh-CN" dirty="0"/>
          </a:p>
        </p:txBody>
      </p:sp>
      <p:grpSp>
        <p:nvGrpSpPr>
          <p:cNvPr id="13" name="13 Grupo"/>
          <p:cNvGrpSpPr>
            <a:grpSpLocks/>
          </p:cNvGrpSpPr>
          <p:nvPr/>
        </p:nvGrpSpPr>
        <p:grpSpPr bwMode="auto">
          <a:xfrm>
            <a:off x="4572000" y="2714620"/>
            <a:ext cx="6350" cy="3017837"/>
            <a:chOff x="4276603" y="1491264"/>
            <a:chExt cx="319" cy="3377896"/>
          </a:xfrm>
        </p:grpSpPr>
        <p:cxnSp>
          <p:nvCxnSpPr>
            <p:cNvPr id="14" name="9 Conector recto"/>
            <p:cNvCxnSpPr/>
            <p:nvPr/>
          </p:nvCxnSpPr>
          <p:spPr>
            <a:xfrm>
              <a:off x="4276603" y="1491264"/>
              <a:ext cx="0" cy="3377896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10 Conector recto"/>
            <p:cNvCxnSpPr/>
            <p:nvPr/>
          </p:nvCxnSpPr>
          <p:spPr>
            <a:xfrm>
              <a:off x="4276922" y="1491264"/>
              <a:ext cx="0" cy="337789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50814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106666" y="1740708"/>
            <a:ext cx="30572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 smtClean="0">
                <a:solidFill>
                  <a:schemeClr val="tx1">
                    <a:lumMod val="7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会员管理系统版本</a:t>
            </a:r>
            <a:endParaRPr lang="zh-CN" altLang="en-US" sz="2800" dirty="0">
              <a:solidFill>
                <a:schemeClr val="tx1">
                  <a:lumMod val="7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2824" y="2611788"/>
            <a:ext cx="404286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endParaRPr lang="en-US" altLang="zh-CN" sz="20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buFont typeface="Wingdings" pitchFamily="2" charset="2"/>
              <a:buChar char="Ø"/>
            </a:pPr>
            <a:r>
              <a:rPr lang="en-US" altLang="zh-CN" sz="2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sz="2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单机版</a:t>
            </a:r>
            <a:endParaRPr lang="en-US" altLang="zh-CN" sz="20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buFont typeface="Wingdings" pitchFamily="2" charset="2"/>
              <a:buChar char="Ø"/>
            </a:pPr>
            <a:endParaRPr lang="en-US" altLang="zh-CN" sz="20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buFont typeface="Wingdings" pitchFamily="2" charset="2"/>
              <a:buChar char="Ø"/>
            </a:pPr>
            <a:r>
              <a:rPr lang="en-US" altLang="zh-CN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sz="2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标准版</a:t>
            </a:r>
            <a:endParaRPr lang="en-US" altLang="zh-CN" sz="20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buFont typeface="Wingdings" pitchFamily="2" charset="2"/>
              <a:buChar char="Ø"/>
            </a:pPr>
            <a:endParaRPr lang="en-US" altLang="zh-CN" sz="20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buFont typeface="Wingdings" pitchFamily="2" charset="2"/>
              <a:buChar char="Ø"/>
            </a:pPr>
            <a:r>
              <a:rPr lang="zh-CN" altLang="en-US" sz="2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企业版</a:t>
            </a:r>
            <a:endParaRPr lang="en-US" altLang="zh-CN" sz="20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endParaRPr lang="en-US" altLang="zh-CN" sz="2000" b="1" dirty="0" smtClean="0"/>
          </a:p>
          <a:p>
            <a:pPr>
              <a:buFont typeface="Wingdings" pitchFamily="2" charset="2"/>
              <a:buChar char="Ø"/>
            </a:pPr>
            <a:endParaRPr lang="en-US" altLang="zh-CN" sz="2000" b="1" dirty="0" smtClean="0"/>
          </a:p>
          <a:p>
            <a:pPr>
              <a:buFont typeface="Wingdings" pitchFamily="2" charset="2"/>
              <a:buChar char="Ø"/>
            </a:pPr>
            <a:endParaRPr lang="en-US" altLang="zh-CN" sz="2000" b="1" dirty="0" smtClean="0"/>
          </a:p>
          <a:p>
            <a:endParaRPr lang="en-US" altLang="zh-CN" dirty="0" smtClean="0">
              <a:solidFill>
                <a:srgbClr val="92D050"/>
              </a:solidFill>
              <a:latin typeface="微软雅黑" pitchFamily="34" charset="-122"/>
              <a:ea typeface="微软雅黑" pitchFamily="34" charset="-122"/>
            </a:endParaRPr>
          </a:p>
          <a:p>
            <a:endParaRPr lang="en-US" altLang="zh-CN" dirty="0" smtClean="0">
              <a:solidFill>
                <a:srgbClr val="92D050"/>
              </a:solidFill>
              <a:latin typeface="微软雅黑" pitchFamily="34" charset="-122"/>
              <a:ea typeface="微软雅黑" pitchFamily="34" charset="-122"/>
            </a:endParaRPr>
          </a:p>
          <a:p>
            <a:endParaRPr lang="en-US" altLang="zh-CN" dirty="0" smtClean="0">
              <a:solidFill>
                <a:srgbClr val="447EC4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29190" y="2714620"/>
            <a:ext cx="40428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      </a:t>
            </a:r>
            <a:endParaRPr lang="zh-CN" alt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9" name="Imagen 4" descr="C:\Users\Design\Documents\Edu\Product Launch\icons\application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941" y="1740708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596900" y="700003"/>
            <a:ext cx="7962900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zh-CN" altLang="en-US" sz="3200" b="1" dirty="0" smtClean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系统</a:t>
            </a:r>
            <a:r>
              <a:rPr lang="en-US" altLang="zh-CN" sz="3200" b="1" dirty="0" smtClean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---</a:t>
            </a:r>
            <a:r>
              <a:rPr lang="zh-CN" altLang="en-US" sz="3200" b="1" dirty="0" smtClean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版本</a:t>
            </a:r>
            <a:endParaRPr lang="zh-CN" altLang="en-US" sz="3200" b="1" dirty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86644" y="71414"/>
            <a:ext cx="1714480" cy="532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日期占位符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A333A-A18A-40F6-9B67-8C0776C0A985}" type="datetime1">
              <a:rPr lang="zh-CN" altLang="en-US" smtClean="0"/>
              <a:pPr/>
              <a:t>2017-04-13</a:t>
            </a:fld>
            <a:endParaRPr lang="en-US" altLang="zh-CN" dirty="0"/>
          </a:p>
        </p:txBody>
      </p:sp>
      <p:grpSp>
        <p:nvGrpSpPr>
          <p:cNvPr id="13" name="13 Grupo"/>
          <p:cNvGrpSpPr>
            <a:grpSpLocks/>
          </p:cNvGrpSpPr>
          <p:nvPr/>
        </p:nvGrpSpPr>
        <p:grpSpPr bwMode="auto">
          <a:xfrm>
            <a:off x="4572000" y="2714620"/>
            <a:ext cx="6350" cy="3017837"/>
            <a:chOff x="4276603" y="1491264"/>
            <a:chExt cx="319" cy="3377896"/>
          </a:xfrm>
        </p:grpSpPr>
        <p:cxnSp>
          <p:nvCxnSpPr>
            <p:cNvPr id="14" name="9 Conector recto"/>
            <p:cNvCxnSpPr/>
            <p:nvPr/>
          </p:nvCxnSpPr>
          <p:spPr>
            <a:xfrm>
              <a:off x="4276603" y="1491264"/>
              <a:ext cx="0" cy="3377896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10 Conector recto"/>
            <p:cNvCxnSpPr/>
            <p:nvPr/>
          </p:nvCxnSpPr>
          <p:spPr>
            <a:xfrm>
              <a:off x="4276922" y="1491264"/>
              <a:ext cx="0" cy="337789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矩形 1"/>
          <p:cNvSpPr/>
          <p:nvPr/>
        </p:nvSpPr>
        <p:spPr>
          <a:xfrm>
            <a:off x="5724128" y="2624247"/>
            <a:ext cx="26642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单机版，数据库放在本地，会员不能自动查询；</a:t>
            </a:r>
            <a:endParaRPr lang="en-US" altLang="zh-CN" dirty="0" smtClean="0">
              <a:solidFill>
                <a:schemeClr val="tx1">
                  <a:lumMod val="65000"/>
                  <a:lumOff val="3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buFont typeface="Wingdings" pitchFamily="2" charset="2"/>
              <a:buChar char="Ø"/>
            </a:pP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标准版，数据库放在服务器，数据时时上传更新，按电脑点数收费；</a:t>
            </a:r>
            <a:endParaRPr lang="en-US" altLang="zh-CN" dirty="0" smtClean="0">
              <a:solidFill>
                <a:schemeClr val="tx1">
                  <a:lumMod val="65000"/>
                  <a:lumOff val="3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buFont typeface="Wingdings" pitchFamily="2" charset="2"/>
              <a:buChar char="Ø"/>
            </a:pP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企业版，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数据库放在服务器，数据时时上传更新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，按店收费。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64836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ChangeArrowheads="1"/>
          </p:cNvSpPr>
          <p:nvPr/>
        </p:nvSpPr>
        <p:spPr bwMode="auto">
          <a:xfrm>
            <a:off x="7086600" y="609600"/>
            <a:ext cx="170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zh-CN" altLang="en-US" sz="2000" i="1" dirty="0">
                <a:latin typeface="楷体_GB2312" pitchFamily="49" charset="-122"/>
                <a:ea typeface="楷体_GB2312" pitchFamily="49" charset="-122"/>
              </a:rPr>
              <a:t>立项报告简介</a:t>
            </a:r>
          </a:p>
        </p:txBody>
      </p:sp>
      <p:sp>
        <p:nvSpPr>
          <p:cNvPr id="14340" name="Rectangle 2"/>
          <p:cNvSpPr txBox="1">
            <a:spLocks noChangeArrowheads="1"/>
          </p:cNvSpPr>
          <p:nvPr/>
        </p:nvSpPr>
        <p:spPr bwMode="auto">
          <a:xfrm>
            <a:off x="571500" y="731838"/>
            <a:ext cx="7962900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zh-CN" altLang="en-US" sz="3200" b="1" dirty="0" smtClean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系统</a:t>
            </a:r>
            <a:r>
              <a:rPr lang="en-US" altLang="zh-CN" sz="3200" b="1" dirty="0" smtClean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---</a:t>
            </a:r>
            <a:r>
              <a:rPr lang="zh-CN" altLang="en-US" sz="3200" b="1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产品特性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68313" y="1989138"/>
            <a:ext cx="4043362" cy="3116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b="1" dirty="0">
                <a:solidFill>
                  <a:srgbClr val="92D05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功能全面</a:t>
            </a:r>
            <a:endParaRPr lang="en-US" altLang="zh-CN" b="1" dirty="0">
              <a:solidFill>
                <a:srgbClr val="92D05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完整的业务流程，综合的一站式处理能力，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覆盖整个业务模块</a:t>
            </a:r>
            <a:endParaRPr lang="en-US" altLang="zh-CN" dirty="0">
              <a:solidFill>
                <a:schemeClr val="tx1">
                  <a:lumMod val="65000"/>
                  <a:lumOff val="3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b="1" dirty="0">
                <a:solidFill>
                  <a:srgbClr val="92D05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稳定安全</a:t>
            </a:r>
            <a:endParaRPr lang="en-US" altLang="zh-CN" b="1" dirty="0">
              <a:solidFill>
                <a:srgbClr val="92D05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建立完整的日志来监视整个系统操作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完备的数据处理机制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多级权限控制</a:t>
            </a:r>
            <a:endParaRPr lang="en-US" altLang="zh-CN" dirty="0">
              <a:solidFill>
                <a:schemeClr val="tx1">
                  <a:lumMod val="65000"/>
                  <a:lumOff val="3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b="1" dirty="0">
                <a:solidFill>
                  <a:srgbClr val="92D05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接口扩展</a:t>
            </a:r>
            <a:endParaRPr lang="en-US" altLang="zh-CN" b="1" dirty="0">
              <a:solidFill>
                <a:srgbClr val="92D05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接口开放，可扩展性强</a:t>
            </a:r>
            <a:endParaRPr lang="en-US" altLang="zh-CN" dirty="0">
              <a:solidFill>
                <a:schemeClr val="tx1">
                  <a:lumMod val="65000"/>
                  <a:lumOff val="3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868863" y="2062163"/>
            <a:ext cx="4043362" cy="32778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b="1" dirty="0">
                <a:solidFill>
                  <a:srgbClr val="92D05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先进灵活</a:t>
            </a:r>
            <a:endParaRPr lang="en-US" altLang="zh-CN" b="1" dirty="0">
              <a:solidFill>
                <a:srgbClr val="92D05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采用最先进的系统架构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，适合国内中型企业使用。</a:t>
            </a:r>
            <a:endParaRPr lang="en-US" altLang="zh-CN" dirty="0">
              <a:solidFill>
                <a:schemeClr val="tx1">
                  <a:lumMod val="65000"/>
                  <a:lumOff val="3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b="1" dirty="0">
                <a:solidFill>
                  <a:srgbClr val="92D05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操作便捷</a:t>
            </a:r>
            <a:endParaRPr lang="en-US" altLang="zh-CN" b="1" dirty="0">
              <a:solidFill>
                <a:srgbClr val="92D05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快捷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的数据动态共享，减少管理和使和人员的冲突</a:t>
            </a:r>
            <a:endParaRPr lang="en-US" altLang="zh-CN" dirty="0">
              <a:solidFill>
                <a:schemeClr val="tx1">
                  <a:lumMod val="65000"/>
                  <a:lumOff val="3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b="1" dirty="0">
                <a:solidFill>
                  <a:srgbClr val="92D05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报表丰富</a:t>
            </a:r>
            <a:endParaRPr lang="en-US" altLang="zh-CN" b="1" dirty="0">
              <a:solidFill>
                <a:srgbClr val="92D05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完善的报表平台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，可以实时观察场内动态变化。</a:t>
            </a:r>
            <a:endParaRPr lang="en-US" altLang="zh-CN" dirty="0">
              <a:solidFill>
                <a:schemeClr val="tx1">
                  <a:lumMod val="65000"/>
                  <a:lumOff val="3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86644" y="71414"/>
            <a:ext cx="1714480" cy="532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日期占位符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1378B-19B9-4725-9865-A341C0A9B569}" type="datetime1">
              <a:rPr lang="zh-CN" altLang="en-US" smtClean="0"/>
              <a:pPr/>
              <a:t>2017-04-13</a:t>
            </a:fld>
            <a:endParaRPr lang="en-US" altLang="zh-CN" dirty="0"/>
          </a:p>
        </p:txBody>
      </p:sp>
      <p:grpSp>
        <p:nvGrpSpPr>
          <p:cNvPr id="9" name="13 Grupo"/>
          <p:cNvGrpSpPr>
            <a:grpSpLocks/>
          </p:cNvGrpSpPr>
          <p:nvPr/>
        </p:nvGrpSpPr>
        <p:grpSpPr bwMode="auto">
          <a:xfrm>
            <a:off x="4500562" y="2285992"/>
            <a:ext cx="6350" cy="3017837"/>
            <a:chOff x="4276603" y="1491264"/>
            <a:chExt cx="319" cy="3377896"/>
          </a:xfrm>
        </p:grpSpPr>
        <p:cxnSp>
          <p:nvCxnSpPr>
            <p:cNvPr id="10" name="9 Conector recto"/>
            <p:cNvCxnSpPr/>
            <p:nvPr/>
          </p:nvCxnSpPr>
          <p:spPr>
            <a:xfrm>
              <a:off x="4276603" y="1491264"/>
              <a:ext cx="0" cy="3377896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10 Conector recto"/>
            <p:cNvCxnSpPr/>
            <p:nvPr/>
          </p:nvCxnSpPr>
          <p:spPr>
            <a:xfrm>
              <a:off x="4276922" y="1491264"/>
              <a:ext cx="0" cy="337789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>
          <a:xfrm>
            <a:off x="587375" y="731838"/>
            <a:ext cx="7800975" cy="563562"/>
          </a:xfrm>
        </p:spPr>
        <p:txBody>
          <a:bodyPr/>
          <a:lstStyle/>
          <a:p>
            <a:pPr eaLnBrk="1" hangingPunct="1"/>
            <a:r>
              <a:rPr lang="zh-CN" altLang="en-US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软件</a:t>
            </a:r>
            <a:r>
              <a:rPr lang="en-US" altLang="zh-CN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---</a:t>
            </a:r>
            <a:r>
              <a:rPr lang="zh-CN" altLang="en-US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功能呈现</a:t>
            </a:r>
            <a:endParaRPr lang="en-US" altLang="zh-CN" sz="280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pSp>
        <p:nvGrpSpPr>
          <p:cNvPr id="3" name="13 Grupo"/>
          <p:cNvGrpSpPr>
            <a:grpSpLocks/>
          </p:cNvGrpSpPr>
          <p:nvPr/>
        </p:nvGrpSpPr>
        <p:grpSpPr bwMode="auto">
          <a:xfrm>
            <a:off x="5002213" y="2501900"/>
            <a:ext cx="6350" cy="3017838"/>
            <a:chOff x="4276603" y="1491264"/>
            <a:chExt cx="319" cy="3377896"/>
          </a:xfrm>
        </p:grpSpPr>
        <p:cxnSp>
          <p:nvCxnSpPr>
            <p:cNvPr id="2" name="9 Conector recto"/>
            <p:cNvCxnSpPr/>
            <p:nvPr/>
          </p:nvCxnSpPr>
          <p:spPr>
            <a:xfrm>
              <a:off x="4276603" y="1491264"/>
              <a:ext cx="0" cy="3377896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10 Conector recto"/>
            <p:cNvCxnSpPr/>
            <p:nvPr/>
          </p:nvCxnSpPr>
          <p:spPr>
            <a:xfrm>
              <a:off x="4276922" y="1491264"/>
              <a:ext cx="0" cy="337789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8" name="TextBox 17"/>
          <p:cNvSpPr txBox="1"/>
          <p:nvPr/>
        </p:nvSpPr>
        <p:spPr>
          <a:xfrm>
            <a:off x="5073650" y="2359025"/>
            <a:ext cx="4043363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l"/>
              <a:defRPr/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清晰、流畅易用的操作界面，人性化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的提示设置</a:t>
            </a:r>
            <a:endParaRPr lang="en-US" altLang="zh-CN" sz="1600" dirty="0">
              <a:solidFill>
                <a:schemeClr val="tx1">
                  <a:lumMod val="65000"/>
                  <a:lumOff val="3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l"/>
              <a:defRPr/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充分体现了易用性和顾客至上的</a:t>
            </a: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态度</a:t>
            </a:r>
            <a:endParaRPr lang="en-US" altLang="zh-CN" sz="1600" dirty="0">
              <a:solidFill>
                <a:schemeClr val="tx1">
                  <a:lumMod val="65000"/>
                  <a:lumOff val="3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57225" y="1622425"/>
            <a:ext cx="4288353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友好快捷的用户界面，美观方便易用</a:t>
            </a:r>
            <a:endParaRPr lang="en-US" altLang="zh-CN" sz="2000" b="1" dirty="0">
              <a:solidFill>
                <a:schemeClr val="tx1">
                  <a:lumMod val="65000"/>
                  <a:lumOff val="3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86644" y="71414"/>
            <a:ext cx="1714480" cy="532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日期占位符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AAE23-0A13-46CC-B888-9A83133441CE}" type="datetime1">
              <a:rPr lang="zh-CN" altLang="en-US" smtClean="0"/>
              <a:pPr/>
              <a:t>2017-04-13</a:t>
            </a:fld>
            <a:endParaRPr lang="en-US" altLang="zh-CN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368" y="2501901"/>
            <a:ext cx="4648979" cy="25832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42910" y="714356"/>
            <a:ext cx="7800975" cy="563562"/>
          </a:xfrm>
        </p:spPr>
        <p:txBody>
          <a:bodyPr/>
          <a:lstStyle/>
          <a:p>
            <a:pPr eaLnBrk="1" hangingPunct="1"/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软件</a:t>
            </a:r>
            <a:r>
              <a:rPr lang="en-US" altLang="zh-CN" dirty="0" smtClean="0">
                <a:latin typeface="楷体" panose="02010609060101010101" pitchFamily="49" charset="-122"/>
                <a:ea typeface="楷体" panose="02010609060101010101" pitchFamily="49" charset="-122"/>
              </a:rPr>
              <a:t>---</a:t>
            </a:r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功能呈现</a:t>
            </a:r>
            <a:endParaRPr lang="en-US" altLang="zh-CN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pSp>
        <p:nvGrpSpPr>
          <p:cNvPr id="3" name="13 Grupo"/>
          <p:cNvGrpSpPr>
            <a:grpSpLocks/>
          </p:cNvGrpSpPr>
          <p:nvPr/>
        </p:nvGrpSpPr>
        <p:grpSpPr bwMode="auto">
          <a:xfrm>
            <a:off x="5029200" y="2428875"/>
            <a:ext cx="6350" cy="3017838"/>
            <a:chOff x="4276603" y="1491264"/>
            <a:chExt cx="319" cy="3377896"/>
          </a:xfrm>
        </p:grpSpPr>
        <p:cxnSp>
          <p:nvCxnSpPr>
            <p:cNvPr id="2" name="9 Conector recto"/>
            <p:cNvCxnSpPr/>
            <p:nvPr/>
          </p:nvCxnSpPr>
          <p:spPr>
            <a:xfrm>
              <a:off x="4276603" y="1491264"/>
              <a:ext cx="0" cy="3377896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10 Conector recto"/>
            <p:cNvCxnSpPr/>
            <p:nvPr/>
          </p:nvCxnSpPr>
          <p:spPr>
            <a:xfrm>
              <a:off x="4276922" y="1491264"/>
              <a:ext cx="0" cy="337789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8" name="TextBox 17"/>
          <p:cNvSpPr txBox="1"/>
          <p:nvPr/>
        </p:nvSpPr>
        <p:spPr>
          <a:xfrm>
            <a:off x="5100638" y="2357438"/>
            <a:ext cx="4043362" cy="34163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l"/>
              <a:defRPr/>
            </a:pP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可以快速充值</a:t>
            </a:r>
            <a:endParaRPr lang="en-US" altLang="zh-CN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en-US" altLang="zh-CN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直接输入金额即可充值</a:t>
            </a:r>
            <a:endParaRPr lang="en-US" altLang="zh-CN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l"/>
              <a:defRPr/>
            </a:pP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也可以规则充值</a:t>
            </a:r>
            <a:endParaRPr lang="en-US" altLang="zh-CN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建立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充值规则，可以按固定周期进行</a:t>
            </a: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返还</a:t>
            </a:r>
            <a:endParaRPr lang="en-US" altLang="zh-CN" sz="1600" dirty="0">
              <a:solidFill>
                <a:schemeClr val="tx1">
                  <a:lumMod val="65000"/>
                  <a:lumOff val="3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l"/>
              <a:defRPr/>
            </a:pP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可以充次</a:t>
            </a:r>
            <a:endParaRPr lang="en-US" altLang="zh-CN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en-US" altLang="zh-CN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充次后，余额减少，充次增加，按单次进行消费</a:t>
            </a:r>
            <a:endParaRPr lang="en-US" altLang="zh-CN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endParaRPr lang="zh-CN" altLang="en-US" sz="1600" dirty="0">
              <a:solidFill>
                <a:schemeClr val="tx1">
                  <a:lumMod val="65000"/>
                  <a:lumOff val="3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84213" y="1620838"/>
            <a:ext cx="2492990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独具特色</a:t>
            </a:r>
            <a:r>
              <a:rPr lang="zh-CN" alt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的充值界面</a:t>
            </a:r>
            <a:endParaRPr lang="en-US" altLang="zh-CN" sz="2000" b="1" dirty="0">
              <a:solidFill>
                <a:schemeClr val="tx1">
                  <a:lumMod val="65000"/>
                  <a:lumOff val="3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86644" y="71414"/>
            <a:ext cx="1714480" cy="532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日期占位符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319E2-F4D7-4FA5-9EB2-CC0591F40BDF}" type="datetime1">
              <a:rPr lang="zh-CN" altLang="en-US" smtClean="0"/>
              <a:pPr/>
              <a:t>2017-04-13</a:t>
            </a:fld>
            <a:endParaRPr lang="en-US" altLang="zh-CN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2264514"/>
            <a:ext cx="4364664" cy="24669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71472" y="714356"/>
            <a:ext cx="7800975" cy="563563"/>
          </a:xfrm>
        </p:spPr>
        <p:txBody>
          <a:bodyPr/>
          <a:lstStyle/>
          <a:p>
            <a:pPr eaLnBrk="1" hangingPunct="1"/>
            <a:r>
              <a:rPr lang="zh-CN" altLang="en-US" dirty="0" smtClean="0">
                <a:ea typeface="宋体" charset="-122"/>
              </a:rPr>
              <a:t>软件</a:t>
            </a:r>
            <a:r>
              <a:rPr lang="en-US" altLang="zh-CN" dirty="0" smtClean="0">
                <a:ea typeface="宋体" charset="-122"/>
              </a:rPr>
              <a:t>---</a:t>
            </a:r>
            <a:r>
              <a:rPr lang="zh-CN" altLang="en-US" dirty="0" smtClean="0">
                <a:ea typeface="宋体" charset="-122"/>
              </a:rPr>
              <a:t>功能呈现</a:t>
            </a:r>
            <a:endParaRPr lang="en-US" altLang="zh-CN" dirty="0" smtClean="0">
              <a:ea typeface="宋体" charset="-122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429256" y="2428868"/>
            <a:ext cx="2743144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l"/>
              <a:defRPr/>
            </a:pP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快速消费</a:t>
            </a:r>
            <a:endParaRPr lang="en-US" altLang="zh-CN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直接输入金额进行消费</a:t>
            </a:r>
            <a:endParaRPr lang="en-US" altLang="zh-CN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l"/>
              <a:defRPr/>
            </a:pP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标准消费</a:t>
            </a:r>
            <a:endParaRPr lang="en-US" altLang="zh-CN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选择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商品，然后进行</a:t>
            </a: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消费</a:t>
            </a:r>
            <a:endParaRPr lang="en-US" altLang="zh-CN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l"/>
              <a:defRPr/>
            </a:pP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记次项目消费</a:t>
            </a:r>
            <a:endParaRPr lang="en-US" altLang="zh-CN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en-US" altLang="zh-CN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600" dirty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71525" y="1701800"/>
            <a:ext cx="1210588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消费模式</a:t>
            </a:r>
            <a:endParaRPr lang="en-US" altLang="zh-CN" sz="2000" b="1" dirty="0">
              <a:solidFill>
                <a:schemeClr val="tx1">
                  <a:lumMod val="65000"/>
                  <a:lumOff val="3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86644" y="71414"/>
            <a:ext cx="1714480" cy="532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日期占位符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6458-2B1C-4825-A1A5-C4C34891EA9E}" type="datetime1">
              <a:rPr lang="zh-CN" altLang="en-US" smtClean="0"/>
              <a:pPr/>
              <a:t>2017-04-13</a:t>
            </a:fld>
            <a:endParaRPr lang="en-US" altLang="zh-CN" dirty="0"/>
          </a:p>
        </p:txBody>
      </p:sp>
      <p:grpSp>
        <p:nvGrpSpPr>
          <p:cNvPr id="9" name="13 Grupo"/>
          <p:cNvGrpSpPr>
            <a:grpSpLocks/>
          </p:cNvGrpSpPr>
          <p:nvPr/>
        </p:nvGrpSpPr>
        <p:grpSpPr bwMode="auto">
          <a:xfrm>
            <a:off x="5429256" y="2285992"/>
            <a:ext cx="6350" cy="3017837"/>
            <a:chOff x="4276603" y="1491264"/>
            <a:chExt cx="319" cy="3377896"/>
          </a:xfrm>
        </p:grpSpPr>
        <p:cxnSp>
          <p:nvCxnSpPr>
            <p:cNvPr id="10" name="9 Conector recto"/>
            <p:cNvCxnSpPr/>
            <p:nvPr/>
          </p:nvCxnSpPr>
          <p:spPr>
            <a:xfrm>
              <a:off x="4276603" y="1491264"/>
              <a:ext cx="0" cy="3377896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10 Conector recto"/>
            <p:cNvCxnSpPr/>
            <p:nvPr/>
          </p:nvCxnSpPr>
          <p:spPr>
            <a:xfrm>
              <a:off x="4276922" y="1491264"/>
              <a:ext cx="0" cy="337789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2406448"/>
            <a:ext cx="4941996" cy="2224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14348" y="714356"/>
            <a:ext cx="7800975" cy="563562"/>
          </a:xfrm>
        </p:spPr>
        <p:txBody>
          <a:bodyPr/>
          <a:lstStyle/>
          <a:p>
            <a:pPr eaLnBrk="1" hangingPunct="1"/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软件</a:t>
            </a:r>
            <a:r>
              <a:rPr lang="en-US" altLang="zh-CN" dirty="0" smtClean="0">
                <a:latin typeface="楷体" panose="02010609060101010101" pitchFamily="49" charset="-122"/>
                <a:ea typeface="楷体" panose="02010609060101010101" pitchFamily="49" charset="-122"/>
              </a:rPr>
              <a:t>---</a:t>
            </a:r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功能呈现</a:t>
            </a:r>
            <a:endParaRPr lang="en-US" altLang="zh-CN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pSp>
        <p:nvGrpSpPr>
          <p:cNvPr id="3" name="13 Grupo"/>
          <p:cNvGrpSpPr>
            <a:grpSpLocks/>
          </p:cNvGrpSpPr>
          <p:nvPr/>
        </p:nvGrpSpPr>
        <p:grpSpPr bwMode="auto">
          <a:xfrm>
            <a:off x="5002213" y="2430463"/>
            <a:ext cx="6350" cy="3017837"/>
            <a:chOff x="4276603" y="1491264"/>
            <a:chExt cx="319" cy="3377896"/>
          </a:xfrm>
        </p:grpSpPr>
        <p:cxnSp>
          <p:nvCxnSpPr>
            <p:cNvPr id="2" name="9 Conector recto"/>
            <p:cNvCxnSpPr/>
            <p:nvPr/>
          </p:nvCxnSpPr>
          <p:spPr>
            <a:xfrm>
              <a:off x="4276603" y="1491264"/>
              <a:ext cx="0" cy="3377896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10 Conector recto"/>
            <p:cNvCxnSpPr/>
            <p:nvPr/>
          </p:nvCxnSpPr>
          <p:spPr>
            <a:xfrm>
              <a:off x="4276922" y="1491264"/>
              <a:ext cx="0" cy="337789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8" name="TextBox 17"/>
          <p:cNvSpPr txBox="1"/>
          <p:nvPr/>
        </p:nvSpPr>
        <p:spPr>
          <a:xfrm>
            <a:off x="5073650" y="2359025"/>
            <a:ext cx="4043363" cy="15696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l"/>
              <a:defRPr/>
            </a:pP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会员信息包括：会员姓名、身份证号、手机号，生日等</a:t>
            </a:r>
            <a:endParaRPr lang="en-US" altLang="zh-CN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l"/>
              <a:defRPr/>
            </a:pP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支持会员信息自定义</a:t>
            </a:r>
            <a:endParaRPr lang="en-US" altLang="zh-CN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600" dirty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57225" y="1622425"/>
            <a:ext cx="3797835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会员界面可自由增加自定义信息</a:t>
            </a:r>
            <a:endParaRPr lang="en-US" altLang="zh-CN" sz="2000" b="1" dirty="0">
              <a:solidFill>
                <a:schemeClr val="tx1">
                  <a:lumMod val="65000"/>
                  <a:lumOff val="3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86644" y="71414"/>
            <a:ext cx="1714480" cy="532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日期占位符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48C93-6515-43DB-B40B-11D8F7AC0917}" type="datetime1">
              <a:rPr lang="zh-CN" altLang="en-US" smtClean="0"/>
              <a:pPr/>
              <a:t>2017-04-13</a:t>
            </a:fld>
            <a:endParaRPr lang="en-US" altLang="zh-CN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5365" y="2167462"/>
            <a:ext cx="4190616" cy="34354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商务型PPT模板">
  <a:themeElements>
    <a:clrScheme name="sample 3">
      <a:dk1>
        <a:srgbClr val="17347D"/>
      </a:dk1>
      <a:lt1>
        <a:srgbClr val="FFFFFF"/>
      </a:lt1>
      <a:dk2>
        <a:srgbClr val="3366CC"/>
      </a:dk2>
      <a:lt2>
        <a:srgbClr val="DDDDDD"/>
      </a:lt2>
      <a:accent1>
        <a:srgbClr val="77B7E7"/>
      </a:accent1>
      <a:accent2>
        <a:srgbClr val="45AB7D"/>
      </a:accent2>
      <a:accent3>
        <a:srgbClr val="FFFFFF"/>
      </a:accent3>
      <a:accent4>
        <a:srgbClr val="122B6A"/>
      </a:accent4>
      <a:accent5>
        <a:srgbClr val="BDD8F1"/>
      </a:accent5>
      <a:accent6>
        <a:srgbClr val="3E9B71"/>
      </a:accent6>
      <a:hlink>
        <a:srgbClr val="9999FF"/>
      </a:hlink>
      <a:folHlink>
        <a:srgbClr val="969696"/>
      </a:folHlink>
    </a:clrScheme>
    <a:fontScheme name="sample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mple 1">
        <a:dk1>
          <a:srgbClr val="1B525F"/>
        </a:dk1>
        <a:lt1>
          <a:srgbClr val="FFFFFF"/>
        </a:lt1>
        <a:dk2>
          <a:srgbClr val="339966"/>
        </a:dk2>
        <a:lt2>
          <a:srgbClr val="DDDDDD"/>
        </a:lt2>
        <a:accent1>
          <a:srgbClr val="C5BA6B"/>
        </a:accent1>
        <a:accent2>
          <a:srgbClr val="669900"/>
        </a:accent2>
        <a:accent3>
          <a:srgbClr val="FFFFFF"/>
        </a:accent3>
        <a:accent4>
          <a:srgbClr val="154550"/>
        </a:accent4>
        <a:accent5>
          <a:srgbClr val="DFD9BA"/>
        </a:accent5>
        <a:accent6>
          <a:srgbClr val="5C8A00"/>
        </a:accent6>
        <a:hlink>
          <a:srgbClr val="E57C4D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191961"/>
        </a:dk1>
        <a:lt1>
          <a:srgbClr val="FFFFFF"/>
        </a:lt1>
        <a:dk2>
          <a:srgbClr val="5D4CDC"/>
        </a:dk2>
        <a:lt2>
          <a:srgbClr val="DDDDDD"/>
        </a:lt2>
        <a:accent1>
          <a:srgbClr val="31B36C"/>
        </a:accent1>
        <a:accent2>
          <a:srgbClr val="0099FF"/>
        </a:accent2>
        <a:accent3>
          <a:srgbClr val="FFFFFF"/>
        </a:accent3>
        <a:accent4>
          <a:srgbClr val="141452"/>
        </a:accent4>
        <a:accent5>
          <a:srgbClr val="ADD6BA"/>
        </a:accent5>
        <a:accent6>
          <a:srgbClr val="008AE7"/>
        </a:accent6>
        <a:hlink>
          <a:srgbClr val="A0963C"/>
        </a:hlink>
        <a:folHlink>
          <a:srgbClr val="A0963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17347D"/>
        </a:dk1>
        <a:lt1>
          <a:srgbClr val="FFFFFF"/>
        </a:lt1>
        <a:dk2>
          <a:srgbClr val="3366CC"/>
        </a:dk2>
        <a:lt2>
          <a:srgbClr val="DDDDDD"/>
        </a:lt2>
        <a:accent1>
          <a:srgbClr val="77B7E7"/>
        </a:accent1>
        <a:accent2>
          <a:srgbClr val="45AB7D"/>
        </a:accent2>
        <a:accent3>
          <a:srgbClr val="FFFFFF"/>
        </a:accent3>
        <a:accent4>
          <a:srgbClr val="122B6A"/>
        </a:accent4>
        <a:accent5>
          <a:srgbClr val="BDD8F1"/>
        </a:accent5>
        <a:accent6>
          <a:srgbClr val="3E9B71"/>
        </a:accent6>
        <a:hlink>
          <a:srgbClr val="9999F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1644</TotalTime>
  <Words>862</Words>
  <Application>Microsoft Office PowerPoint</Application>
  <PresentationFormat>全屏显示(4:3)</PresentationFormat>
  <Paragraphs>193</Paragraphs>
  <Slides>19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32" baseType="lpstr">
      <vt:lpstr>黑体</vt:lpstr>
      <vt:lpstr>楷体</vt:lpstr>
      <vt:lpstr>楷体_GB2312</vt:lpstr>
      <vt:lpstr>宋体</vt:lpstr>
      <vt:lpstr>微软雅黑</vt:lpstr>
      <vt:lpstr>Arial</vt:lpstr>
      <vt:lpstr>Arial Black</vt:lpstr>
      <vt:lpstr>Calibri</vt:lpstr>
      <vt:lpstr>Cambria</vt:lpstr>
      <vt:lpstr>Times New Roman</vt:lpstr>
      <vt:lpstr>Verdana</vt:lpstr>
      <vt:lpstr>Wingdings</vt:lpstr>
      <vt:lpstr>商务型PPT模板</vt:lpstr>
      <vt:lpstr>会员管理解决方案</vt:lpstr>
      <vt:lpstr>PowerPoint 演示文稿</vt:lpstr>
      <vt:lpstr>PowerPoint 演示文稿</vt:lpstr>
      <vt:lpstr>PowerPoint 演示文稿</vt:lpstr>
      <vt:lpstr>PowerPoint 演示文稿</vt:lpstr>
      <vt:lpstr>软件---功能呈现</vt:lpstr>
      <vt:lpstr>软件---功能呈现</vt:lpstr>
      <vt:lpstr>软件---功能呈现</vt:lpstr>
      <vt:lpstr>软件---功能呈现</vt:lpstr>
      <vt:lpstr>PowerPoint 演示文稿</vt:lpstr>
      <vt:lpstr>PowerPoint 演示文稿</vt:lpstr>
      <vt:lpstr>硬件---系统支持各硬件设备</vt:lpstr>
      <vt:lpstr>PowerPoint 演示文稿</vt:lpstr>
      <vt:lpstr>系统---性能及设计分析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Guilddesign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天财商龙</dc:title>
  <dc:creator>微软用户</dc:creator>
  <cp:lastModifiedBy>d</cp:lastModifiedBy>
  <cp:revision>286</cp:revision>
  <dcterms:created xsi:type="dcterms:W3CDTF">2011-11-25T04:33:23Z</dcterms:created>
  <dcterms:modified xsi:type="dcterms:W3CDTF">2017-04-13T05:43:08Z</dcterms:modified>
</cp:coreProperties>
</file>